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0" r:id="rId4"/>
  </p:sldMasterIdLst>
  <p:notesMasterIdLst>
    <p:notesMasterId r:id="rId32"/>
  </p:notesMasterIdLst>
  <p:sldIdLst>
    <p:sldId id="306" r:id="rId5"/>
    <p:sldId id="307" r:id="rId6"/>
    <p:sldId id="308" r:id="rId7"/>
    <p:sldId id="370" r:id="rId8"/>
    <p:sldId id="294" r:id="rId9"/>
    <p:sldId id="352" r:id="rId10"/>
    <p:sldId id="353" r:id="rId11"/>
    <p:sldId id="354" r:id="rId12"/>
    <p:sldId id="355" r:id="rId13"/>
    <p:sldId id="359" r:id="rId14"/>
    <p:sldId id="361" r:id="rId15"/>
    <p:sldId id="347" r:id="rId16"/>
    <p:sldId id="346" r:id="rId17"/>
    <p:sldId id="348" r:id="rId18"/>
    <p:sldId id="357" r:id="rId19"/>
    <p:sldId id="371" r:id="rId20"/>
    <p:sldId id="360" r:id="rId21"/>
    <p:sldId id="363" r:id="rId22"/>
    <p:sldId id="362" r:id="rId23"/>
    <p:sldId id="364" r:id="rId24"/>
    <p:sldId id="372" r:id="rId25"/>
    <p:sldId id="369" r:id="rId26"/>
    <p:sldId id="350" r:id="rId27"/>
    <p:sldId id="349" r:id="rId28"/>
    <p:sldId id="351" r:id="rId29"/>
    <p:sldId id="366" r:id="rId30"/>
    <p:sldId id="32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49CA54-04EF-5EFC-3819-0FCFFF51956D}" v="153" dt="2024-04-27T07:56:14.127"/>
    <p1510:client id="{94B718C4-4412-4E78-E394-1853FE459971}" v="94" dt="2024-04-27T08:05:11.983"/>
    <p1510:client id="{CA78C334-2081-0740-947B-4B59E9530F00}" v="426" dt="2024-04-28T05:49:29.435"/>
    <p1510:client id="{D06D3CF9-E180-58AE-0A2A-1E24754A020B}" v="816" dt="2024-04-27T09:14:55.2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61"/>
  </p:normalViewPr>
  <p:slideViewPr>
    <p:cSldViewPr snapToGrid="0">
      <p:cViewPr varScale="1">
        <p:scale>
          <a:sx n="114" d="100"/>
          <a:sy n="114" d="100"/>
        </p:scale>
        <p:origin x="576" y="168"/>
      </p:cViewPr>
      <p:guideLst>
        <p:guide orient="horz" pos="1392"/>
        <p:guide pos="7056"/>
        <p:guide orient="horz" pos="31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68FE8-F839-4612-AED4-81941AC514C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D7B97C3-8BC3-4D34-A757-4492FC037131}">
      <dgm:prSet/>
      <dgm:spPr/>
      <dgm:t>
        <a:bodyPr/>
        <a:lstStyle/>
        <a:p>
          <a:r>
            <a:rPr lang="en-US"/>
            <a:t>Data Collection and Processing: Utilizes PRAW to fetch new posts from specified Reddit subreddits. Text data is preprocessed by removing URLs, converting text to lowercase, removing special characters and punctuation, and replacing emojis with descriptions. </a:t>
          </a:r>
        </a:p>
      </dgm:t>
    </dgm:pt>
    <dgm:pt modelId="{D27C5922-923C-455B-A4E0-6177EFDE0285}" type="parTrans" cxnId="{B5564445-470A-437C-ACD6-35EA9E1B604B}">
      <dgm:prSet/>
      <dgm:spPr/>
      <dgm:t>
        <a:bodyPr/>
        <a:lstStyle/>
        <a:p>
          <a:endParaRPr lang="en-US"/>
        </a:p>
      </dgm:t>
    </dgm:pt>
    <dgm:pt modelId="{BB422256-37E8-4EFA-9475-6BD3B52A92F8}" type="sibTrans" cxnId="{B5564445-470A-437C-ACD6-35EA9E1B604B}">
      <dgm:prSet/>
      <dgm:spPr/>
      <dgm:t>
        <a:bodyPr/>
        <a:lstStyle/>
        <a:p>
          <a:endParaRPr lang="en-US"/>
        </a:p>
      </dgm:t>
    </dgm:pt>
    <dgm:pt modelId="{0D0CD1E4-036F-4EEC-B617-E64E8262B137}">
      <dgm:prSet/>
      <dgm:spPr/>
      <dgm:t>
        <a:bodyPr/>
        <a:lstStyle/>
        <a:p>
          <a:r>
            <a:rPr lang="en-US"/>
            <a:t>Sentiment Analysis: Implements VADER SentimentIntensityAnalyzer to determine the sentiment of each post. Sentiments are categorized as Positive, Negative, or Neutral based on compound score thresholds. </a:t>
          </a:r>
        </a:p>
      </dgm:t>
    </dgm:pt>
    <dgm:pt modelId="{A2DA2ABC-6A1D-4651-A5A5-E2BD6A2B92CF}" type="parTrans" cxnId="{C1666C11-4C99-49D7-A1C4-4A74F5278549}">
      <dgm:prSet/>
      <dgm:spPr/>
      <dgm:t>
        <a:bodyPr/>
        <a:lstStyle/>
        <a:p>
          <a:endParaRPr lang="en-US"/>
        </a:p>
      </dgm:t>
    </dgm:pt>
    <dgm:pt modelId="{99906E05-9409-4EC7-8346-4073A74355D8}" type="sibTrans" cxnId="{C1666C11-4C99-49D7-A1C4-4A74F5278549}">
      <dgm:prSet/>
      <dgm:spPr/>
      <dgm:t>
        <a:bodyPr/>
        <a:lstStyle/>
        <a:p>
          <a:endParaRPr lang="en-US"/>
        </a:p>
      </dgm:t>
    </dgm:pt>
    <dgm:pt modelId="{A8235F0A-5482-45D8-B3A9-4C88DC3B537F}">
      <dgm:prSet/>
      <dgm:spPr/>
      <dgm:t>
        <a:bodyPr/>
        <a:lstStyle/>
        <a:p>
          <a:r>
            <a:rPr lang="en-US"/>
            <a:t>Content Moderation: Leverages OpenAI API to classify posts into various moderation categories like harassment, hate speech, and explicit content. This helps in identifying potentially harmful content. </a:t>
          </a:r>
        </a:p>
      </dgm:t>
    </dgm:pt>
    <dgm:pt modelId="{5EA9C2E7-5D08-4061-9534-92553D327CF6}" type="parTrans" cxnId="{FE686E03-8B0C-4A9D-A11E-CDDD808D5EDB}">
      <dgm:prSet/>
      <dgm:spPr/>
      <dgm:t>
        <a:bodyPr/>
        <a:lstStyle/>
        <a:p>
          <a:endParaRPr lang="en-US"/>
        </a:p>
      </dgm:t>
    </dgm:pt>
    <dgm:pt modelId="{F347992A-BDC7-4298-9D00-F3F25630BF59}" type="sibTrans" cxnId="{FE686E03-8B0C-4A9D-A11E-CDDD808D5EDB}">
      <dgm:prSet/>
      <dgm:spPr/>
      <dgm:t>
        <a:bodyPr/>
        <a:lstStyle/>
        <a:p>
          <a:endParaRPr lang="en-US"/>
        </a:p>
      </dgm:t>
    </dgm:pt>
    <dgm:pt modelId="{52ACC2E3-6B98-44EE-A5EF-49864F863461}">
      <dgm:prSet/>
      <dgm:spPr/>
      <dgm:t>
        <a:bodyPr/>
        <a:lstStyle/>
        <a:p>
          <a:r>
            <a:rPr lang="en-US"/>
            <a:t>Image Processing: Extracts image URLs embedded in the posts, predicts content tags using Gradio's image tagging API, and adds image-related data to the posts. </a:t>
          </a:r>
        </a:p>
      </dgm:t>
    </dgm:pt>
    <dgm:pt modelId="{CFDB4483-806C-4730-8EF6-9EF24B066B39}" type="parTrans" cxnId="{1A168B33-9F6C-4C26-A497-9C8BB3A2AE3C}">
      <dgm:prSet/>
      <dgm:spPr/>
      <dgm:t>
        <a:bodyPr/>
        <a:lstStyle/>
        <a:p>
          <a:endParaRPr lang="en-US"/>
        </a:p>
      </dgm:t>
    </dgm:pt>
    <dgm:pt modelId="{51BCA097-094A-4532-B8D7-C95FEEA248E7}" type="sibTrans" cxnId="{1A168B33-9F6C-4C26-A497-9C8BB3A2AE3C}">
      <dgm:prSet/>
      <dgm:spPr/>
      <dgm:t>
        <a:bodyPr/>
        <a:lstStyle/>
        <a:p>
          <a:endParaRPr lang="en-US"/>
        </a:p>
      </dgm:t>
    </dgm:pt>
    <dgm:pt modelId="{D9C8A250-F980-4EE1-8D5D-1E1A2A4FAD35}" type="pres">
      <dgm:prSet presAssocID="{4FE68FE8-F839-4612-AED4-81941AC514C1}" presName="root" presStyleCnt="0">
        <dgm:presLayoutVars>
          <dgm:dir/>
          <dgm:resizeHandles val="exact"/>
        </dgm:presLayoutVars>
      </dgm:prSet>
      <dgm:spPr/>
    </dgm:pt>
    <dgm:pt modelId="{75B1E41F-197F-4F5E-AF43-4E5C1BC4CCD5}" type="pres">
      <dgm:prSet presAssocID="{3D7B97C3-8BC3-4D34-A757-4492FC037131}" presName="compNode" presStyleCnt="0"/>
      <dgm:spPr/>
    </dgm:pt>
    <dgm:pt modelId="{B19533C7-D0AB-422D-BEC8-222251049B56}" type="pres">
      <dgm:prSet presAssocID="{3D7B97C3-8BC3-4D34-A757-4492FC037131}" presName="bgRect" presStyleLbl="bgShp" presStyleIdx="0" presStyleCnt="4"/>
      <dgm:spPr/>
    </dgm:pt>
    <dgm:pt modelId="{BFD7D281-33D7-4DC0-8037-31EE982B4912}" type="pres">
      <dgm:prSet presAssocID="{3D7B97C3-8BC3-4D34-A757-4492FC03713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C89B5718-A18D-456B-BF0D-26BE094FF378}" type="pres">
      <dgm:prSet presAssocID="{3D7B97C3-8BC3-4D34-A757-4492FC037131}" presName="spaceRect" presStyleCnt="0"/>
      <dgm:spPr/>
    </dgm:pt>
    <dgm:pt modelId="{9C8C2907-35CA-4B46-8329-8FAB42929DA0}" type="pres">
      <dgm:prSet presAssocID="{3D7B97C3-8BC3-4D34-A757-4492FC037131}" presName="parTx" presStyleLbl="revTx" presStyleIdx="0" presStyleCnt="4">
        <dgm:presLayoutVars>
          <dgm:chMax val="0"/>
          <dgm:chPref val="0"/>
        </dgm:presLayoutVars>
      </dgm:prSet>
      <dgm:spPr/>
    </dgm:pt>
    <dgm:pt modelId="{12A718FE-7D90-4459-8092-138C4943718D}" type="pres">
      <dgm:prSet presAssocID="{BB422256-37E8-4EFA-9475-6BD3B52A92F8}" presName="sibTrans" presStyleCnt="0"/>
      <dgm:spPr/>
    </dgm:pt>
    <dgm:pt modelId="{D04474D8-9A69-4B0B-B795-AA8B0BACA758}" type="pres">
      <dgm:prSet presAssocID="{0D0CD1E4-036F-4EEC-B617-E64E8262B137}" presName="compNode" presStyleCnt="0"/>
      <dgm:spPr/>
    </dgm:pt>
    <dgm:pt modelId="{9847222E-6E88-447C-88F1-9B1C9E96A37A}" type="pres">
      <dgm:prSet presAssocID="{0D0CD1E4-036F-4EEC-B617-E64E8262B137}" presName="bgRect" presStyleLbl="bgShp" presStyleIdx="1" presStyleCnt="4"/>
      <dgm:spPr/>
    </dgm:pt>
    <dgm:pt modelId="{B2DD8140-7DB4-4FC6-9DD3-9BE324925042}" type="pres">
      <dgm:prSet presAssocID="{0D0CD1E4-036F-4EEC-B617-E64E8262B13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utral Face with No Fill"/>
        </a:ext>
      </dgm:extLst>
    </dgm:pt>
    <dgm:pt modelId="{E536BE2E-2B49-42A4-9615-3CB4D103339E}" type="pres">
      <dgm:prSet presAssocID="{0D0CD1E4-036F-4EEC-B617-E64E8262B137}" presName="spaceRect" presStyleCnt="0"/>
      <dgm:spPr/>
    </dgm:pt>
    <dgm:pt modelId="{773C528E-9C18-47D9-8BEA-3FA55083A5FE}" type="pres">
      <dgm:prSet presAssocID="{0D0CD1E4-036F-4EEC-B617-E64E8262B137}" presName="parTx" presStyleLbl="revTx" presStyleIdx="1" presStyleCnt="4">
        <dgm:presLayoutVars>
          <dgm:chMax val="0"/>
          <dgm:chPref val="0"/>
        </dgm:presLayoutVars>
      </dgm:prSet>
      <dgm:spPr/>
    </dgm:pt>
    <dgm:pt modelId="{DB62AF36-B3C5-481A-BEBE-0F7F186544DC}" type="pres">
      <dgm:prSet presAssocID="{99906E05-9409-4EC7-8346-4073A74355D8}" presName="sibTrans" presStyleCnt="0"/>
      <dgm:spPr/>
    </dgm:pt>
    <dgm:pt modelId="{50B86774-AE83-429C-A3AE-637818371394}" type="pres">
      <dgm:prSet presAssocID="{A8235F0A-5482-45D8-B3A9-4C88DC3B537F}" presName="compNode" presStyleCnt="0"/>
      <dgm:spPr/>
    </dgm:pt>
    <dgm:pt modelId="{0C661200-553B-4A3C-BA31-02FBCAEE96D1}" type="pres">
      <dgm:prSet presAssocID="{A8235F0A-5482-45D8-B3A9-4C88DC3B537F}" presName="bgRect" presStyleLbl="bgShp" presStyleIdx="2" presStyleCnt="4"/>
      <dgm:spPr/>
    </dgm:pt>
    <dgm:pt modelId="{6BDA79CC-85D9-41E4-B5E6-44FA56F5948D}" type="pres">
      <dgm:prSet presAssocID="{A8235F0A-5482-45D8-B3A9-4C88DC3B537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6DA65BAD-5AC8-4A88-BFDC-A9F8A59AF9F4}" type="pres">
      <dgm:prSet presAssocID="{A8235F0A-5482-45D8-B3A9-4C88DC3B537F}" presName="spaceRect" presStyleCnt="0"/>
      <dgm:spPr/>
    </dgm:pt>
    <dgm:pt modelId="{25195A62-BCCF-4296-9852-B10A33827CF4}" type="pres">
      <dgm:prSet presAssocID="{A8235F0A-5482-45D8-B3A9-4C88DC3B537F}" presName="parTx" presStyleLbl="revTx" presStyleIdx="2" presStyleCnt="4">
        <dgm:presLayoutVars>
          <dgm:chMax val="0"/>
          <dgm:chPref val="0"/>
        </dgm:presLayoutVars>
      </dgm:prSet>
      <dgm:spPr/>
    </dgm:pt>
    <dgm:pt modelId="{31636D91-A047-48FC-A59C-9A80634A0EDA}" type="pres">
      <dgm:prSet presAssocID="{F347992A-BDC7-4298-9D00-F3F25630BF59}" presName="sibTrans" presStyleCnt="0"/>
      <dgm:spPr/>
    </dgm:pt>
    <dgm:pt modelId="{B8204B23-29C0-4F6F-99F3-072FA7FC1986}" type="pres">
      <dgm:prSet presAssocID="{52ACC2E3-6B98-44EE-A5EF-49864F863461}" presName="compNode" presStyleCnt="0"/>
      <dgm:spPr/>
    </dgm:pt>
    <dgm:pt modelId="{02EC1A88-F9A5-4534-B7EA-F00A83EEB31F}" type="pres">
      <dgm:prSet presAssocID="{52ACC2E3-6B98-44EE-A5EF-49864F863461}" presName="bgRect" presStyleLbl="bgShp" presStyleIdx="3" presStyleCnt="4"/>
      <dgm:spPr/>
    </dgm:pt>
    <dgm:pt modelId="{3D8629E9-0600-41B1-BD9C-03B4DDE26289}" type="pres">
      <dgm:prSet presAssocID="{52ACC2E3-6B98-44EE-A5EF-49864F86346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ED4A068E-9AA1-4987-A36E-959C5103075C}" type="pres">
      <dgm:prSet presAssocID="{52ACC2E3-6B98-44EE-A5EF-49864F863461}" presName="spaceRect" presStyleCnt="0"/>
      <dgm:spPr/>
    </dgm:pt>
    <dgm:pt modelId="{B559B7E0-F2B8-479D-B6E0-A88D094C9396}" type="pres">
      <dgm:prSet presAssocID="{52ACC2E3-6B98-44EE-A5EF-49864F863461}" presName="parTx" presStyleLbl="revTx" presStyleIdx="3" presStyleCnt="4">
        <dgm:presLayoutVars>
          <dgm:chMax val="0"/>
          <dgm:chPref val="0"/>
        </dgm:presLayoutVars>
      </dgm:prSet>
      <dgm:spPr/>
    </dgm:pt>
  </dgm:ptLst>
  <dgm:cxnLst>
    <dgm:cxn modelId="{FE686E03-8B0C-4A9D-A11E-CDDD808D5EDB}" srcId="{4FE68FE8-F839-4612-AED4-81941AC514C1}" destId="{A8235F0A-5482-45D8-B3A9-4C88DC3B537F}" srcOrd="2" destOrd="0" parTransId="{5EA9C2E7-5D08-4061-9534-92553D327CF6}" sibTransId="{F347992A-BDC7-4298-9D00-F3F25630BF59}"/>
    <dgm:cxn modelId="{C1666C11-4C99-49D7-A1C4-4A74F5278549}" srcId="{4FE68FE8-F839-4612-AED4-81941AC514C1}" destId="{0D0CD1E4-036F-4EEC-B617-E64E8262B137}" srcOrd="1" destOrd="0" parTransId="{A2DA2ABC-6A1D-4651-A5A5-E2BD6A2B92CF}" sibTransId="{99906E05-9409-4EC7-8346-4073A74355D8}"/>
    <dgm:cxn modelId="{1A168B33-9F6C-4C26-A497-9C8BB3A2AE3C}" srcId="{4FE68FE8-F839-4612-AED4-81941AC514C1}" destId="{52ACC2E3-6B98-44EE-A5EF-49864F863461}" srcOrd="3" destOrd="0" parTransId="{CFDB4483-806C-4730-8EF6-9EF24B066B39}" sibTransId="{51BCA097-094A-4532-B8D7-C95FEEA248E7}"/>
    <dgm:cxn modelId="{B5564445-470A-437C-ACD6-35EA9E1B604B}" srcId="{4FE68FE8-F839-4612-AED4-81941AC514C1}" destId="{3D7B97C3-8BC3-4D34-A757-4492FC037131}" srcOrd="0" destOrd="0" parTransId="{D27C5922-923C-455B-A4E0-6177EFDE0285}" sibTransId="{BB422256-37E8-4EFA-9475-6BD3B52A92F8}"/>
    <dgm:cxn modelId="{F6D9C55B-E325-4178-90BC-316E845AB72D}" type="presOf" srcId="{4FE68FE8-F839-4612-AED4-81941AC514C1}" destId="{D9C8A250-F980-4EE1-8D5D-1E1A2A4FAD35}" srcOrd="0" destOrd="0" presId="urn:microsoft.com/office/officeart/2018/2/layout/IconVerticalSolidList"/>
    <dgm:cxn modelId="{C4FAC9BB-63FD-4E3D-8632-84E6D58964EB}" type="presOf" srcId="{52ACC2E3-6B98-44EE-A5EF-49864F863461}" destId="{B559B7E0-F2B8-479D-B6E0-A88D094C9396}" srcOrd="0" destOrd="0" presId="urn:microsoft.com/office/officeart/2018/2/layout/IconVerticalSolidList"/>
    <dgm:cxn modelId="{6647A0DD-FD4C-404B-9A3E-D8BC84A866B2}" type="presOf" srcId="{A8235F0A-5482-45D8-B3A9-4C88DC3B537F}" destId="{25195A62-BCCF-4296-9852-B10A33827CF4}" srcOrd="0" destOrd="0" presId="urn:microsoft.com/office/officeart/2018/2/layout/IconVerticalSolidList"/>
    <dgm:cxn modelId="{9D5060F8-7B73-4016-BF72-FA77083DAAFD}" type="presOf" srcId="{0D0CD1E4-036F-4EEC-B617-E64E8262B137}" destId="{773C528E-9C18-47D9-8BEA-3FA55083A5FE}" srcOrd="0" destOrd="0" presId="urn:microsoft.com/office/officeart/2018/2/layout/IconVerticalSolidList"/>
    <dgm:cxn modelId="{B67A62F9-9C42-40BC-9FF3-723BF860EE00}" type="presOf" srcId="{3D7B97C3-8BC3-4D34-A757-4492FC037131}" destId="{9C8C2907-35CA-4B46-8329-8FAB42929DA0}" srcOrd="0" destOrd="0" presId="urn:microsoft.com/office/officeart/2018/2/layout/IconVerticalSolidList"/>
    <dgm:cxn modelId="{36E7AACB-AE41-4AD7-A4F9-59F790FC28DA}" type="presParOf" srcId="{D9C8A250-F980-4EE1-8D5D-1E1A2A4FAD35}" destId="{75B1E41F-197F-4F5E-AF43-4E5C1BC4CCD5}" srcOrd="0" destOrd="0" presId="urn:microsoft.com/office/officeart/2018/2/layout/IconVerticalSolidList"/>
    <dgm:cxn modelId="{3B53272A-A79E-4C73-A7E2-A530B8FA8C4D}" type="presParOf" srcId="{75B1E41F-197F-4F5E-AF43-4E5C1BC4CCD5}" destId="{B19533C7-D0AB-422D-BEC8-222251049B56}" srcOrd="0" destOrd="0" presId="urn:microsoft.com/office/officeart/2018/2/layout/IconVerticalSolidList"/>
    <dgm:cxn modelId="{7BFFAE6B-EA77-4E97-A381-2623EC758220}" type="presParOf" srcId="{75B1E41F-197F-4F5E-AF43-4E5C1BC4CCD5}" destId="{BFD7D281-33D7-4DC0-8037-31EE982B4912}" srcOrd="1" destOrd="0" presId="urn:microsoft.com/office/officeart/2018/2/layout/IconVerticalSolidList"/>
    <dgm:cxn modelId="{1E989B63-CCA1-4166-A9ED-36DC782523D9}" type="presParOf" srcId="{75B1E41F-197F-4F5E-AF43-4E5C1BC4CCD5}" destId="{C89B5718-A18D-456B-BF0D-26BE094FF378}" srcOrd="2" destOrd="0" presId="urn:microsoft.com/office/officeart/2018/2/layout/IconVerticalSolidList"/>
    <dgm:cxn modelId="{71C4DDBB-A36C-4091-8FE2-90647D0B23CC}" type="presParOf" srcId="{75B1E41F-197F-4F5E-AF43-4E5C1BC4CCD5}" destId="{9C8C2907-35CA-4B46-8329-8FAB42929DA0}" srcOrd="3" destOrd="0" presId="urn:microsoft.com/office/officeart/2018/2/layout/IconVerticalSolidList"/>
    <dgm:cxn modelId="{3B43FA81-AD29-4879-AB16-17A09F169C60}" type="presParOf" srcId="{D9C8A250-F980-4EE1-8D5D-1E1A2A4FAD35}" destId="{12A718FE-7D90-4459-8092-138C4943718D}" srcOrd="1" destOrd="0" presId="urn:microsoft.com/office/officeart/2018/2/layout/IconVerticalSolidList"/>
    <dgm:cxn modelId="{6DDF5D44-727A-4134-85FC-B60C8B34F766}" type="presParOf" srcId="{D9C8A250-F980-4EE1-8D5D-1E1A2A4FAD35}" destId="{D04474D8-9A69-4B0B-B795-AA8B0BACA758}" srcOrd="2" destOrd="0" presId="urn:microsoft.com/office/officeart/2018/2/layout/IconVerticalSolidList"/>
    <dgm:cxn modelId="{D90BFF35-08B6-4050-9AB1-9ED04E6F9AE5}" type="presParOf" srcId="{D04474D8-9A69-4B0B-B795-AA8B0BACA758}" destId="{9847222E-6E88-447C-88F1-9B1C9E96A37A}" srcOrd="0" destOrd="0" presId="urn:microsoft.com/office/officeart/2018/2/layout/IconVerticalSolidList"/>
    <dgm:cxn modelId="{ADB4C66F-65E5-47CC-9820-2B3373BFF6AD}" type="presParOf" srcId="{D04474D8-9A69-4B0B-B795-AA8B0BACA758}" destId="{B2DD8140-7DB4-4FC6-9DD3-9BE324925042}" srcOrd="1" destOrd="0" presId="urn:microsoft.com/office/officeart/2018/2/layout/IconVerticalSolidList"/>
    <dgm:cxn modelId="{7B6BDA6E-F732-4EC2-8400-F223C1D42B3C}" type="presParOf" srcId="{D04474D8-9A69-4B0B-B795-AA8B0BACA758}" destId="{E536BE2E-2B49-42A4-9615-3CB4D103339E}" srcOrd="2" destOrd="0" presId="urn:microsoft.com/office/officeart/2018/2/layout/IconVerticalSolidList"/>
    <dgm:cxn modelId="{61DB569F-AD3D-484B-971F-B1D63A05361A}" type="presParOf" srcId="{D04474D8-9A69-4B0B-B795-AA8B0BACA758}" destId="{773C528E-9C18-47D9-8BEA-3FA55083A5FE}" srcOrd="3" destOrd="0" presId="urn:microsoft.com/office/officeart/2018/2/layout/IconVerticalSolidList"/>
    <dgm:cxn modelId="{6D4698D8-BE84-4C43-BF12-BA11AD1BECA7}" type="presParOf" srcId="{D9C8A250-F980-4EE1-8D5D-1E1A2A4FAD35}" destId="{DB62AF36-B3C5-481A-BEBE-0F7F186544DC}" srcOrd="3" destOrd="0" presId="urn:microsoft.com/office/officeart/2018/2/layout/IconVerticalSolidList"/>
    <dgm:cxn modelId="{5A77A0C1-926C-4915-A8F1-E31A8B64B66C}" type="presParOf" srcId="{D9C8A250-F980-4EE1-8D5D-1E1A2A4FAD35}" destId="{50B86774-AE83-429C-A3AE-637818371394}" srcOrd="4" destOrd="0" presId="urn:microsoft.com/office/officeart/2018/2/layout/IconVerticalSolidList"/>
    <dgm:cxn modelId="{BE38A42E-63FB-4201-8CF8-C91DB4A96260}" type="presParOf" srcId="{50B86774-AE83-429C-A3AE-637818371394}" destId="{0C661200-553B-4A3C-BA31-02FBCAEE96D1}" srcOrd="0" destOrd="0" presId="urn:microsoft.com/office/officeart/2018/2/layout/IconVerticalSolidList"/>
    <dgm:cxn modelId="{DDA25254-7573-4848-B958-13F8A9E79F70}" type="presParOf" srcId="{50B86774-AE83-429C-A3AE-637818371394}" destId="{6BDA79CC-85D9-41E4-B5E6-44FA56F5948D}" srcOrd="1" destOrd="0" presId="urn:microsoft.com/office/officeart/2018/2/layout/IconVerticalSolidList"/>
    <dgm:cxn modelId="{CEA06E44-6674-4EEC-B9C1-6A49A0E2D847}" type="presParOf" srcId="{50B86774-AE83-429C-A3AE-637818371394}" destId="{6DA65BAD-5AC8-4A88-BFDC-A9F8A59AF9F4}" srcOrd="2" destOrd="0" presId="urn:microsoft.com/office/officeart/2018/2/layout/IconVerticalSolidList"/>
    <dgm:cxn modelId="{710BA001-DE9C-487A-B3B1-786F5F3AE49E}" type="presParOf" srcId="{50B86774-AE83-429C-A3AE-637818371394}" destId="{25195A62-BCCF-4296-9852-B10A33827CF4}" srcOrd="3" destOrd="0" presId="urn:microsoft.com/office/officeart/2018/2/layout/IconVerticalSolidList"/>
    <dgm:cxn modelId="{DD18CD1F-03E9-434B-8D84-CD055BFFC0F8}" type="presParOf" srcId="{D9C8A250-F980-4EE1-8D5D-1E1A2A4FAD35}" destId="{31636D91-A047-48FC-A59C-9A80634A0EDA}" srcOrd="5" destOrd="0" presId="urn:microsoft.com/office/officeart/2018/2/layout/IconVerticalSolidList"/>
    <dgm:cxn modelId="{08259FBC-0BB7-43BA-A91D-86034C607A4C}" type="presParOf" srcId="{D9C8A250-F980-4EE1-8D5D-1E1A2A4FAD35}" destId="{B8204B23-29C0-4F6F-99F3-072FA7FC1986}" srcOrd="6" destOrd="0" presId="urn:microsoft.com/office/officeart/2018/2/layout/IconVerticalSolidList"/>
    <dgm:cxn modelId="{1779E69E-EEEE-4459-A518-7C54DFED6EF6}" type="presParOf" srcId="{B8204B23-29C0-4F6F-99F3-072FA7FC1986}" destId="{02EC1A88-F9A5-4534-B7EA-F00A83EEB31F}" srcOrd="0" destOrd="0" presId="urn:microsoft.com/office/officeart/2018/2/layout/IconVerticalSolidList"/>
    <dgm:cxn modelId="{1631836E-2CE6-405D-9525-3B81781AEA7B}" type="presParOf" srcId="{B8204B23-29C0-4F6F-99F3-072FA7FC1986}" destId="{3D8629E9-0600-41B1-BD9C-03B4DDE26289}" srcOrd="1" destOrd="0" presId="urn:microsoft.com/office/officeart/2018/2/layout/IconVerticalSolidList"/>
    <dgm:cxn modelId="{B6226460-7BB8-4A41-8642-0930C82D510A}" type="presParOf" srcId="{B8204B23-29C0-4F6F-99F3-072FA7FC1986}" destId="{ED4A068E-9AA1-4987-A36E-959C5103075C}" srcOrd="2" destOrd="0" presId="urn:microsoft.com/office/officeart/2018/2/layout/IconVerticalSolidList"/>
    <dgm:cxn modelId="{643ECDBF-7862-43E4-8DFB-1572D69F16C5}" type="presParOf" srcId="{B8204B23-29C0-4F6F-99F3-072FA7FC1986}" destId="{B559B7E0-F2B8-479D-B6E0-A88D094C939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9533C7-D0AB-422D-BEC8-222251049B56}">
      <dsp:nvSpPr>
        <dsp:cNvPr id="0" name=""/>
        <dsp:cNvSpPr/>
      </dsp:nvSpPr>
      <dsp:spPr>
        <a:xfrm>
          <a:off x="0" y="3578"/>
          <a:ext cx="5706258" cy="1253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D7D281-33D7-4DC0-8037-31EE982B4912}">
      <dsp:nvSpPr>
        <dsp:cNvPr id="0" name=""/>
        <dsp:cNvSpPr/>
      </dsp:nvSpPr>
      <dsp:spPr>
        <a:xfrm>
          <a:off x="379263" y="285675"/>
          <a:ext cx="690243" cy="6895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8C2907-35CA-4B46-8329-8FAB42929DA0}">
      <dsp:nvSpPr>
        <dsp:cNvPr id="0" name=""/>
        <dsp:cNvSpPr/>
      </dsp:nvSpPr>
      <dsp:spPr>
        <a:xfrm>
          <a:off x="1448770" y="3578"/>
          <a:ext cx="3857784" cy="1254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820" tIns="132820" rIns="132820" bIns="132820" numCol="1" spcCol="1270" anchor="ctr" anchorCtr="0">
          <a:noAutofit/>
        </a:bodyPr>
        <a:lstStyle/>
        <a:p>
          <a:pPr marL="0" lvl="0" indent="0" algn="l" defTabSz="622300">
            <a:lnSpc>
              <a:spcPct val="90000"/>
            </a:lnSpc>
            <a:spcBef>
              <a:spcPct val="0"/>
            </a:spcBef>
            <a:spcAft>
              <a:spcPct val="35000"/>
            </a:spcAft>
            <a:buNone/>
          </a:pPr>
          <a:r>
            <a:rPr lang="en-US" sz="1400" kern="1200"/>
            <a:t>Data Collection and Processing: Utilizes PRAW to fetch new posts from specified Reddit subreddits. Text data is preprocessed by removing URLs, converting text to lowercase, removing special characters and punctuation, and replacing emojis with descriptions. </a:t>
          </a:r>
        </a:p>
      </dsp:txBody>
      <dsp:txXfrm>
        <a:off x="1448770" y="3578"/>
        <a:ext cx="3857784" cy="1254989"/>
      </dsp:txXfrm>
    </dsp:sp>
    <dsp:sp modelId="{9847222E-6E88-447C-88F1-9B1C9E96A37A}">
      <dsp:nvSpPr>
        <dsp:cNvPr id="0" name=""/>
        <dsp:cNvSpPr/>
      </dsp:nvSpPr>
      <dsp:spPr>
        <a:xfrm>
          <a:off x="0" y="1537453"/>
          <a:ext cx="5706258" cy="1253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DD8140-7DB4-4FC6-9DD3-9BE324925042}">
      <dsp:nvSpPr>
        <dsp:cNvPr id="0" name=""/>
        <dsp:cNvSpPr/>
      </dsp:nvSpPr>
      <dsp:spPr>
        <a:xfrm>
          <a:off x="379263" y="1819550"/>
          <a:ext cx="690243" cy="6895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73C528E-9C18-47D9-8BEA-3FA55083A5FE}">
      <dsp:nvSpPr>
        <dsp:cNvPr id="0" name=""/>
        <dsp:cNvSpPr/>
      </dsp:nvSpPr>
      <dsp:spPr>
        <a:xfrm>
          <a:off x="1448770" y="1537453"/>
          <a:ext cx="3857784" cy="1254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820" tIns="132820" rIns="132820" bIns="132820" numCol="1" spcCol="1270" anchor="ctr" anchorCtr="0">
          <a:noAutofit/>
        </a:bodyPr>
        <a:lstStyle/>
        <a:p>
          <a:pPr marL="0" lvl="0" indent="0" algn="l" defTabSz="622300">
            <a:lnSpc>
              <a:spcPct val="90000"/>
            </a:lnSpc>
            <a:spcBef>
              <a:spcPct val="0"/>
            </a:spcBef>
            <a:spcAft>
              <a:spcPct val="35000"/>
            </a:spcAft>
            <a:buNone/>
          </a:pPr>
          <a:r>
            <a:rPr lang="en-US" sz="1400" kern="1200"/>
            <a:t>Sentiment Analysis: Implements VADER SentimentIntensityAnalyzer to determine the sentiment of each post. Sentiments are categorized as Positive, Negative, or Neutral based on compound score thresholds. </a:t>
          </a:r>
        </a:p>
      </dsp:txBody>
      <dsp:txXfrm>
        <a:off x="1448770" y="1537453"/>
        <a:ext cx="3857784" cy="1254989"/>
      </dsp:txXfrm>
    </dsp:sp>
    <dsp:sp modelId="{0C661200-553B-4A3C-BA31-02FBCAEE96D1}">
      <dsp:nvSpPr>
        <dsp:cNvPr id="0" name=""/>
        <dsp:cNvSpPr/>
      </dsp:nvSpPr>
      <dsp:spPr>
        <a:xfrm>
          <a:off x="0" y="3071329"/>
          <a:ext cx="5706258" cy="1253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DA79CC-85D9-41E4-B5E6-44FA56F5948D}">
      <dsp:nvSpPr>
        <dsp:cNvPr id="0" name=""/>
        <dsp:cNvSpPr/>
      </dsp:nvSpPr>
      <dsp:spPr>
        <a:xfrm>
          <a:off x="379263" y="3353426"/>
          <a:ext cx="690243" cy="6895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5195A62-BCCF-4296-9852-B10A33827CF4}">
      <dsp:nvSpPr>
        <dsp:cNvPr id="0" name=""/>
        <dsp:cNvSpPr/>
      </dsp:nvSpPr>
      <dsp:spPr>
        <a:xfrm>
          <a:off x="1448770" y="3071329"/>
          <a:ext cx="3857784" cy="1254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820" tIns="132820" rIns="132820" bIns="132820" numCol="1" spcCol="1270" anchor="ctr" anchorCtr="0">
          <a:noAutofit/>
        </a:bodyPr>
        <a:lstStyle/>
        <a:p>
          <a:pPr marL="0" lvl="0" indent="0" algn="l" defTabSz="622300">
            <a:lnSpc>
              <a:spcPct val="90000"/>
            </a:lnSpc>
            <a:spcBef>
              <a:spcPct val="0"/>
            </a:spcBef>
            <a:spcAft>
              <a:spcPct val="35000"/>
            </a:spcAft>
            <a:buNone/>
          </a:pPr>
          <a:r>
            <a:rPr lang="en-US" sz="1400" kern="1200"/>
            <a:t>Content Moderation: Leverages OpenAI API to classify posts into various moderation categories like harassment, hate speech, and explicit content. This helps in identifying potentially harmful content. </a:t>
          </a:r>
        </a:p>
      </dsp:txBody>
      <dsp:txXfrm>
        <a:off x="1448770" y="3071329"/>
        <a:ext cx="3857784" cy="1254989"/>
      </dsp:txXfrm>
    </dsp:sp>
    <dsp:sp modelId="{02EC1A88-F9A5-4534-B7EA-F00A83EEB31F}">
      <dsp:nvSpPr>
        <dsp:cNvPr id="0" name=""/>
        <dsp:cNvSpPr/>
      </dsp:nvSpPr>
      <dsp:spPr>
        <a:xfrm>
          <a:off x="0" y="4605204"/>
          <a:ext cx="5706258" cy="1253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8629E9-0600-41B1-BD9C-03B4DDE26289}">
      <dsp:nvSpPr>
        <dsp:cNvPr id="0" name=""/>
        <dsp:cNvSpPr/>
      </dsp:nvSpPr>
      <dsp:spPr>
        <a:xfrm>
          <a:off x="379263" y="4887301"/>
          <a:ext cx="690243" cy="6895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559B7E0-F2B8-479D-B6E0-A88D094C9396}">
      <dsp:nvSpPr>
        <dsp:cNvPr id="0" name=""/>
        <dsp:cNvSpPr/>
      </dsp:nvSpPr>
      <dsp:spPr>
        <a:xfrm>
          <a:off x="1448770" y="4605204"/>
          <a:ext cx="3857784" cy="1254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820" tIns="132820" rIns="132820" bIns="132820" numCol="1" spcCol="1270" anchor="ctr" anchorCtr="0">
          <a:noAutofit/>
        </a:bodyPr>
        <a:lstStyle/>
        <a:p>
          <a:pPr marL="0" lvl="0" indent="0" algn="l" defTabSz="622300">
            <a:lnSpc>
              <a:spcPct val="90000"/>
            </a:lnSpc>
            <a:spcBef>
              <a:spcPct val="0"/>
            </a:spcBef>
            <a:spcAft>
              <a:spcPct val="35000"/>
            </a:spcAft>
            <a:buNone/>
          </a:pPr>
          <a:r>
            <a:rPr lang="en-US" sz="1400" kern="1200"/>
            <a:t>Image Processing: Extracts image URLs embedded in the posts, predicts content tags using Gradio's image tagging API, and adds image-related data to the posts. </a:t>
          </a:r>
        </a:p>
      </dsp:txBody>
      <dsp:txXfrm>
        <a:off x="1448770" y="4605204"/>
        <a:ext cx="3857784" cy="12549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4/28/24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a:p>
        </p:txBody>
      </p:sp>
    </p:spTree>
    <p:extLst>
      <p:ext uri="{BB962C8B-B14F-4D97-AF65-F5344CB8AC3E}">
        <p14:creationId xmlns:p14="http://schemas.microsoft.com/office/powerpoint/2010/main" val="953168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1CF45-B000-3D9B-FDB0-0B5777663C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F18C7D-844C-1F6F-C4E9-F2EE4B1732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DA4BF4-7589-1D4E-3F4F-3EA2DD3E2DF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C86693C-6A28-3744-AF02-DA83520AA3C8}"/>
              </a:ext>
            </a:extLst>
          </p:cNvPr>
          <p:cNvSpPr>
            <a:spLocks noGrp="1"/>
          </p:cNvSpPr>
          <p:nvPr>
            <p:ph type="sldNum" sz="quarter" idx="5"/>
          </p:nvPr>
        </p:nvSpPr>
        <p:spPr/>
        <p:txBody>
          <a:bodyPr/>
          <a:lstStyle/>
          <a:p>
            <a:fld id="{D5939589-3E79-4C82-AA4A-FE78234FAA59}" type="slidenum">
              <a:rPr lang="en-US" smtClean="0"/>
              <a:t>12</a:t>
            </a:fld>
            <a:endParaRPr lang="en-US"/>
          </a:p>
        </p:txBody>
      </p:sp>
    </p:spTree>
    <p:extLst>
      <p:ext uri="{BB962C8B-B14F-4D97-AF65-F5344CB8AC3E}">
        <p14:creationId xmlns:p14="http://schemas.microsoft.com/office/powerpoint/2010/main" val="2724044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a:p>
        </p:txBody>
      </p:sp>
    </p:spTree>
    <p:extLst>
      <p:ext uri="{BB962C8B-B14F-4D97-AF65-F5344CB8AC3E}">
        <p14:creationId xmlns:p14="http://schemas.microsoft.com/office/powerpoint/2010/main" val="1361563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8B9EBBA-996F-894A-B54A-D6246ED52CEA}" type="datetimeFigureOut">
              <a:rPr lang="en-US" dirty="0"/>
              <a:pPr/>
              <a:t>4/28/24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85857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4/28/24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75447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4/28/24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59774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4/28/24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232802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C52C72-DE31-F449-A4ED-4C594FD91407}" type="datetimeFigureOut">
              <a:rPr lang="en-US" dirty="0"/>
              <a:pPr/>
              <a:t>4/28/24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602259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62726E-379B-B349-9EED-81ED093FA806}" type="datetimeFigureOut">
              <a:rPr lang="en-US" dirty="0"/>
              <a:pPr/>
              <a:t>4/28/24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73045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10907325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Tree>
    <p:extLst>
      <p:ext uri="{BB962C8B-B14F-4D97-AF65-F5344CB8AC3E}">
        <p14:creationId xmlns:p14="http://schemas.microsoft.com/office/powerpoint/2010/main" val="15801978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42189615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33826654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04789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3A1323-8D79-1946-B0D7-40001CF92E9D}" type="datetimeFigureOut">
              <a:rPr lang="en-US" dirty="0"/>
              <a:pPr/>
              <a:t>4/28/24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08346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4/28/24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11313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7302355-E14B-8545-A8F8-0FE83CC9D524}" type="datetimeFigureOut">
              <a:rPr lang="en-US" dirty="0"/>
              <a:pPr/>
              <a:t>4/28/24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84708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640F58-564D-2B4F-AE67-E407BA4FCF45}" type="datetimeFigureOut">
              <a:rPr lang="en-US" dirty="0"/>
              <a:pPr/>
              <a:t>4/28/24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20073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13A34C8-038E-2045-AF43-DF7DBB8E0E9E}" type="datetimeFigureOut">
              <a:rPr lang="en-US" dirty="0"/>
              <a:pPr/>
              <a:t>4/28/24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79246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4/28/24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7312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4/28/24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05511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4/28/24</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59865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4/28/24</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713115173"/>
      </p:ext>
    </p:extLst>
  </p:cSld>
  <p:clrMap bg1="dk1" tx1="lt1" bg2="dk2" tx2="lt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reuters.com/technology/reddit-dips-day-after-strong-nyse-debut-2024-03-22/" TargetMode="External"/><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descr="How We Review Content | Meta">
            <a:extLst>
              <a:ext uri="{FF2B5EF4-FFF2-40B4-BE49-F238E27FC236}">
                <a16:creationId xmlns:a16="http://schemas.microsoft.com/office/drawing/2014/main" id="{A50D8F88-FD16-39C3-682E-678BA37DC70F}"/>
              </a:ext>
            </a:extLst>
          </p:cNvPr>
          <p:cNvPicPr>
            <a:picLocks noChangeAspect="1"/>
          </p:cNvPicPr>
          <p:nvPr/>
        </p:nvPicPr>
        <p:blipFill rotWithShape="1">
          <a:blip r:embed="rId2"/>
          <a:srcRect t="7646" r="9091" b="1445"/>
          <a:stretch/>
        </p:blipFill>
        <p:spPr>
          <a:xfrm>
            <a:off x="20" y="10"/>
            <a:ext cx="12191980" cy="6857989"/>
          </a:xfrm>
          <a:prstGeom prst="rect">
            <a:avLst/>
          </a:prstGeom>
        </p:spPr>
      </p:pic>
      <p:sp>
        <p:nvSpPr>
          <p:cNvPr id="8" name="Freeform 9">
            <a:extLst>
              <a:ext uri="{FF2B5EF4-FFF2-40B4-BE49-F238E27FC236}">
                <a16:creationId xmlns:a16="http://schemas.microsoft.com/office/drawing/2014/main" id="{72319FFA-0E4F-4E0B-BEBA-A9DD4B41A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482622" y="876166"/>
            <a:ext cx="5523067" cy="1085279"/>
          </a:xfrm>
        </p:spPr>
        <p:txBody>
          <a:bodyPr vert="horz" lIns="91440" tIns="45720" rIns="91440" bIns="45720" rtlCol="0" anchor="b">
            <a:normAutofit/>
          </a:bodyPr>
          <a:lstStyle/>
          <a:p>
            <a:pPr>
              <a:lnSpc>
                <a:spcPct val="90000"/>
              </a:lnSpc>
            </a:pPr>
            <a:r>
              <a:rPr lang="en-US" sz="6600">
                <a:latin typeface="Bahnschrift"/>
              </a:rPr>
              <a:t>SAFE FEED</a:t>
            </a:r>
            <a:endParaRPr lang="en-US" sz="6600" spc="40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487899" y="4444999"/>
            <a:ext cx="4921687" cy="1600201"/>
          </a:xfrm>
        </p:spPr>
        <p:txBody>
          <a:bodyPr vert="horz" lIns="91440" tIns="45720" rIns="91440" bIns="45720" rtlCol="0" anchor="ctr">
            <a:normAutofit/>
          </a:bodyPr>
          <a:lstStyle/>
          <a:p>
            <a:r>
              <a:rPr lang="en-US" sz="1600"/>
              <a:t>Sruthi Bhaskar</a:t>
            </a:r>
          </a:p>
          <a:p>
            <a:r>
              <a:rPr lang="en-US" sz="1600"/>
              <a:t>Nishanth Prasath</a:t>
            </a:r>
          </a:p>
          <a:p>
            <a:r>
              <a:rPr lang="en-US" sz="1600"/>
              <a:t>Lakshman Raaj Senthil Nathan</a:t>
            </a:r>
          </a:p>
        </p:txBody>
      </p:sp>
      <p:sp>
        <p:nvSpPr>
          <p:cNvPr id="12" name="Title 1">
            <a:extLst>
              <a:ext uri="{FF2B5EF4-FFF2-40B4-BE49-F238E27FC236}">
                <a16:creationId xmlns:a16="http://schemas.microsoft.com/office/drawing/2014/main" id="{23174CCE-E61D-2DFA-2EF6-6A6E84718C15}"/>
              </a:ext>
            </a:extLst>
          </p:cNvPr>
          <p:cNvSpPr txBox="1">
            <a:spLocks/>
          </p:cNvSpPr>
          <p:nvPr/>
        </p:nvSpPr>
        <p:spPr>
          <a:xfrm>
            <a:off x="590112" y="2187395"/>
            <a:ext cx="4388535" cy="825635"/>
          </a:xfrm>
          <a:prstGeom prst="rect">
            <a:avLst/>
          </a:prstGeom>
          <a:effectLst>
            <a:outerShdw blurRad="50800" dir="14400000">
              <a:srgbClr val="000000">
                <a:alpha val="60000"/>
              </a:srgbClr>
            </a:outerShdw>
          </a:effectLst>
        </p:spPr>
        <p:txBody>
          <a:bodyPr vert="horz" lIns="91440" tIns="45720" rIns="91440" bIns="45720" rtlCol="0" anchor="b">
            <a:norm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2200">
                <a:latin typeface="Bahnschrift Light"/>
              </a:rPr>
              <a:t>Empowering Safe and Secure </a:t>
            </a:r>
            <a:br>
              <a:rPr lang="en-US" sz="2200">
                <a:latin typeface="Bahnschrift Light"/>
              </a:rPr>
            </a:br>
            <a:r>
              <a:rPr lang="en-US" sz="2200">
                <a:latin typeface="Bahnschrift Light"/>
              </a:rPr>
              <a:t>Online Community</a:t>
            </a:r>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10000" y="447188"/>
            <a:ext cx="10571998" cy="970450"/>
          </a:xfrm>
        </p:spPr>
        <p:txBody>
          <a:bodyPr>
            <a:normAutofit/>
          </a:bodyPr>
          <a:lstStyle/>
          <a:p>
            <a:r>
              <a:rPr lang="en-US"/>
              <a:t>Image to Text Model Selection</a:t>
            </a:r>
          </a:p>
        </p:txBody>
      </p:sp>
      <p:sp>
        <p:nvSpPr>
          <p:cNvPr id="3" name="Content Placeholder 2">
            <a:extLst>
              <a:ext uri="{FF2B5EF4-FFF2-40B4-BE49-F238E27FC236}">
                <a16:creationId xmlns:a16="http://schemas.microsoft.com/office/drawing/2014/main" id="{9C794A5E-77E1-820C-DA35-7FDEFBC38641}"/>
              </a:ext>
            </a:extLst>
          </p:cNvPr>
          <p:cNvSpPr>
            <a:spLocks noGrp="1"/>
          </p:cNvSpPr>
          <p:nvPr>
            <p:ph idx="1"/>
          </p:nvPr>
        </p:nvSpPr>
        <p:spPr>
          <a:xfrm>
            <a:off x="308607" y="2374985"/>
            <a:ext cx="4557964" cy="4097842"/>
          </a:xfrm>
        </p:spPr>
        <p:txBody>
          <a:bodyPr>
            <a:normAutofit fontScale="92500" lnSpcReduction="10000"/>
          </a:bodyPr>
          <a:lstStyle/>
          <a:p>
            <a:pPr marL="0" marR="0" lvl="0" indent="0">
              <a:buNone/>
            </a:pPr>
            <a:r>
              <a:rPr lang="en-US" sz="2600">
                <a:latin typeface="+mj-lt"/>
              </a:rPr>
              <a:t>uform-gen2-dpo:</a:t>
            </a:r>
          </a:p>
          <a:p>
            <a:pPr>
              <a:lnSpc>
                <a:spcPct val="90000"/>
              </a:lnSpc>
              <a:buFont typeface="Arial" charset="2"/>
              <a:buChar char="•"/>
            </a:pPr>
            <a:endParaRPr lang="en-US" sz="1500">
              <a:latin typeface="+mj-lt"/>
            </a:endParaRPr>
          </a:p>
          <a:p>
            <a:pPr marL="0" marR="0" indent="0">
              <a:lnSpc>
                <a:spcPct val="107000"/>
              </a:lnSpc>
              <a:spcBef>
                <a:spcPts val="0"/>
              </a:spcBef>
              <a:spcAft>
                <a:spcPts val="800"/>
              </a:spcAft>
              <a:buNone/>
            </a:pPr>
            <a:r>
              <a:rPr lang="en-US" sz="1800" kern="100">
                <a:effectLst/>
                <a:latin typeface="Aptos"/>
                <a:ea typeface="Aptos" panose="020B0004020202020204" pitchFamily="34" charset="0"/>
                <a:cs typeface="Times New Roman"/>
              </a:rPr>
              <a:t>In our assessment of the 'uform-gen2-dpo' image caption generator, we observed that while the tool was highly effective at capturing the full context of images, producing detailed and contextually accurate captions, its performance was significantly hindered by lengthy processing times when run on CPU configurations. Given the critical need for efficiency in our operations, the prolonged execution time led us to the decision to discontinue the use of the 'uform-gen2-dpo' image caption generator.</a:t>
            </a:r>
            <a:endParaRPr lang="en-US" sz="1800" kern="100">
              <a:effectLst/>
              <a:latin typeface="Aptos" panose="020B0004020202020204" pitchFamily="34" charset="0"/>
              <a:ea typeface="Aptos" panose="020B0004020202020204" pitchFamily="34" charset="0"/>
              <a:cs typeface="Times New Roman"/>
            </a:endParaRPr>
          </a:p>
          <a:p>
            <a:pPr>
              <a:lnSpc>
                <a:spcPct val="90000"/>
              </a:lnSpc>
              <a:buFont typeface="Arial" charset="2"/>
              <a:buChar char="•"/>
            </a:pPr>
            <a:endParaRPr lang="en-US" sz="1500">
              <a:latin typeface="+mj-lt"/>
            </a:endParaRP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10317045" y="6129338"/>
            <a:ext cx="1062155" cy="490599"/>
          </a:xfrm>
        </p:spPr>
        <p:txBody>
          <a:bodyPr>
            <a:normAutofit/>
          </a:bodyPr>
          <a:lstStyle/>
          <a:p>
            <a:pPr>
              <a:spcAft>
                <a:spcPts val="600"/>
              </a:spcAft>
            </a:pPr>
            <a:fld id="{D8DA9DAA-006C-4F4B-980E-E3DF019B24E2}" type="slidenum">
              <a:rPr lang="en-US" b="1" cap="all" spc="100" smtClean="0"/>
              <a:pPr>
                <a:spcAft>
                  <a:spcPts val="600"/>
                </a:spcAft>
              </a:pPr>
              <a:t>10</a:t>
            </a:fld>
            <a:endParaRPr lang="en-US" b="1" cap="all" spc="100"/>
          </a:p>
        </p:txBody>
      </p:sp>
      <p:pic>
        <p:nvPicPr>
          <p:cNvPr id="7" name="Picture 6" descr="A screenshot of a computer&#10;&#10;Description automatically generated">
            <a:extLst>
              <a:ext uri="{FF2B5EF4-FFF2-40B4-BE49-F238E27FC236}">
                <a16:creationId xmlns:a16="http://schemas.microsoft.com/office/drawing/2014/main" id="{CC0865C3-AC5E-A8CB-092F-4ED07CC570BC}"/>
              </a:ext>
            </a:extLst>
          </p:cNvPr>
          <p:cNvPicPr>
            <a:picLocks noChangeAspect="1"/>
          </p:cNvPicPr>
          <p:nvPr/>
        </p:nvPicPr>
        <p:blipFill>
          <a:blip r:embed="rId2"/>
          <a:stretch>
            <a:fillRect/>
          </a:stretch>
        </p:blipFill>
        <p:spPr>
          <a:xfrm>
            <a:off x="4991651" y="2682180"/>
            <a:ext cx="6394175" cy="3492509"/>
          </a:xfrm>
          <a:prstGeom prst="rect">
            <a:avLst/>
          </a:prstGeom>
        </p:spPr>
      </p:pic>
    </p:spTree>
    <p:extLst>
      <p:ext uri="{BB962C8B-B14F-4D97-AF65-F5344CB8AC3E}">
        <p14:creationId xmlns:p14="http://schemas.microsoft.com/office/powerpoint/2010/main" val="2540131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10000" y="447188"/>
            <a:ext cx="10571998" cy="970450"/>
          </a:xfrm>
        </p:spPr>
        <p:txBody>
          <a:bodyPr>
            <a:normAutofit/>
          </a:bodyPr>
          <a:lstStyle/>
          <a:p>
            <a:r>
              <a:rPr lang="en-US"/>
              <a:t>Image to Text Model Selection</a:t>
            </a:r>
          </a:p>
        </p:txBody>
      </p:sp>
      <p:sp>
        <p:nvSpPr>
          <p:cNvPr id="3" name="Content Placeholder 2">
            <a:extLst>
              <a:ext uri="{FF2B5EF4-FFF2-40B4-BE49-F238E27FC236}">
                <a16:creationId xmlns:a16="http://schemas.microsoft.com/office/drawing/2014/main" id="{9C794A5E-77E1-820C-DA35-7FDEFBC38641}"/>
              </a:ext>
            </a:extLst>
          </p:cNvPr>
          <p:cNvSpPr>
            <a:spLocks noGrp="1"/>
          </p:cNvSpPr>
          <p:nvPr>
            <p:ph idx="1"/>
          </p:nvPr>
        </p:nvSpPr>
        <p:spPr>
          <a:xfrm>
            <a:off x="308607" y="2374985"/>
            <a:ext cx="4557964" cy="4097842"/>
          </a:xfrm>
        </p:spPr>
        <p:txBody>
          <a:bodyPr>
            <a:normAutofit fontScale="92500" lnSpcReduction="10000"/>
          </a:bodyPr>
          <a:lstStyle/>
          <a:p>
            <a:pPr marL="0" marR="0" lvl="0" indent="0">
              <a:buNone/>
            </a:pPr>
            <a:r>
              <a:rPr lang="en-US" sz="2600" err="1">
                <a:latin typeface="+mj-lt"/>
              </a:rPr>
              <a:t>waifu</a:t>
            </a:r>
            <a:r>
              <a:rPr lang="en-US" sz="2600">
                <a:latin typeface="+mj-lt"/>
              </a:rPr>
              <a:t>-diffusion:</a:t>
            </a:r>
          </a:p>
          <a:p>
            <a:pPr>
              <a:lnSpc>
                <a:spcPct val="90000"/>
              </a:lnSpc>
              <a:buFont typeface="Arial" charset="2"/>
              <a:buChar char="•"/>
            </a:pPr>
            <a:endParaRPr lang="en-US" sz="1500">
              <a:latin typeface="+mj-lt"/>
            </a:endParaRPr>
          </a:p>
          <a:p>
            <a:pPr marL="0" marR="0" indent="0">
              <a:lnSpc>
                <a:spcPct val="107000"/>
              </a:lnSpc>
              <a:spcBef>
                <a:spcPts val="0"/>
              </a:spcBef>
              <a:spcAft>
                <a:spcPts val="800"/>
              </a:spcAft>
              <a:buNone/>
            </a:pPr>
            <a:r>
              <a:rPr lang="en-US" sz="1800" kern="100">
                <a:effectLst/>
                <a:latin typeface="Aptos"/>
                <a:ea typeface="Aptos" panose="020B0004020202020204" pitchFamily="34" charset="0"/>
                <a:cs typeface="Times New Roman"/>
              </a:rPr>
              <a:t>In our evaluation of the '</a:t>
            </a:r>
            <a:r>
              <a:rPr lang="en-US" sz="1800" kern="100" err="1">
                <a:effectLst/>
                <a:latin typeface="Aptos"/>
                <a:ea typeface="Aptos" panose="020B0004020202020204" pitchFamily="34" charset="0"/>
                <a:cs typeface="Times New Roman"/>
              </a:rPr>
              <a:t>waifu</a:t>
            </a:r>
            <a:r>
              <a:rPr lang="en-US" sz="1800" kern="100">
                <a:effectLst/>
                <a:latin typeface="Aptos"/>
                <a:ea typeface="Aptos" panose="020B0004020202020204" pitchFamily="34" charset="0"/>
                <a:cs typeface="Times New Roman"/>
              </a:rPr>
              <a:t>-diffusion' image tagger, we found that the model excelled in identifying all the objects present within the images, providing highly accurate tags swiftly. Its ability to run almost instantaneously, coupled with its high accuracy, significantly contributed to our decision to adopt this model for our project needs. The '</a:t>
            </a:r>
            <a:r>
              <a:rPr lang="en-US" sz="1800" kern="100" err="1">
                <a:effectLst/>
                <a:latin typeface="Aptos"/>
                <a:ea typeface="Aptos" panose="020B0004020202020204" pitchFamily="34" charset="0"/>
                <a:cs typeface="Times New Roman"/>
              </a:rPr>
              <a:t>waifu</a:t>
            </a:r>
            <a:r>
              <a:rPr lang="en-US" sz="1800" kern="100">
                <a:effectLst/>
                <a:latin typeface="Aptos"/>
                <a:ea typeface="Aptos" panose="020B0004020202020204" pitchFamily="34" charset="0"/>
                <a:cs typeface="Times New Roman"/>
              </a:rPr>
              <a:t>-diffusion' tagger's performance not only met but exceeded our expectations in both speed and precision, making it an ideal solution for our image tagging requirements.	</a:t>
            </a:r>
          </a:p>
          <a:p>
            <a:pPr>
              <a:lnSpc>
                <a:spcPct val="90000"/>
              </a:lnSpc>
              <a:buFont typeface="Arial" charset="2"/>
              <a:buChar char="•"/>
            </a:pPr>
            <a:endParaRPr lang="en-US" sz="1500">
              <a:latin typeface="+mj-lt"/>
            </a:endParaRP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10317045" y="6129338"/>
            <a:ext cx="1062155" cy="490599"/>
          </a:xfrm>
        </p:spPr>
        <p:txBody>
          <a:bodyPr>
            <a:normAutofit/>
          </a:bodyPr>
          <a:lstStyle/>
          <a:p>
            <a:pPr>
              <a:spcAft>
                <a:spcPts val="600"/>
              </a:spcAft>
            </a:pPr>
            <a:fld id="{D8DA9DAA-006C-4F4B-980E-E3DF019B24E2}" type="slidenum">
              <a:rPr lang="en-US" b="1" cap="all" spc="100" smtClean="0"/>
              <a:pPr>
                <a:spcAft>
                  <a:spcPts val="600"/>
                </a:spcAft>
              </a:pPr>
              <a:t>11</a:t>
            </a:fld>
            <a:endParaRPr lang="en-US" b="1" cap="all" spc="100"/>
          </a:p>
        </p:txBody>
      </p:sp>
      <p:pic>
        <p:nvPicPr>
          <p:cNvPr id="6" name="Picture 5" descr="A screenshot of a computer&#10;&#10;Description automatically generated">
            <a:extLst>
              <a:ext uri="{FF2B5EF4-FFF2-40B4-BE49-F238E27FC236}">
                <a16:creationId xmlns:a16="http://schemas.microsoft.com/office/drawing/2014/main" id="{B5C86847-4009-F649-D893-E1EEEF36A3BB}"/>
              </a:ext>
            </a:extLst>
          </p:cNvPr>
          <p:cNvPicPr>
            <a:picLocks noChangeAspect="1"/>
          </p:cNvPicPr>
          <p:nvPr/>
        </p:nvPicPr>
        <p:blipFill>
          <a:blip r:embed="rId2"/>
          <a:stretch>
            <a:fillRect/>
          </a:stretch>
        </p:blipFill>
        <p:spPr>
          <a:xfrm>
            <a:off x="4873719" y="2376407"/>
            <a:ext cx="6745339" cy="3758340"/>
          </a:xfrm>
          <a:prstGeom prst="rect">
            <a:avLst/>
          </a:prstGeom>
        </p:spPr>
      </p:pic>
    </p:spTree>
    <p:extLst>
      <p:ext uri="{BB962C8B-B14F-4D97-AF65-F5344CB8AC3E}">
        <p14:creationId xmlns:p14="http://schemas.microsoft.com/office/powerpoint/2010/main" val="1171466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51FC5-9496-AE92-6FE5-A33D52D61A5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B1AD983-BE4B-5321-91B5-1446D2DD8DD5}"/>
              </a:ext>
            </a:extLst>
          </p:cNvPr>
          <p:cNvSpPr>
            <a:spLocks noGrp="1"/>
          </p:cNvSpPr>
          <p:nvPr>
            <p:ph type="title"/>
          </p:nvPr>
        </p:nvSpPr>
        <p:spPr>
          <a:xfrm>
            <a:off x="810000" y="663431"/>
            <a:ext cx="10571998" cy="970450"/>
          </a:xfrm>
        </p:spPr>
        <p:txBody>
          <a:bodyPr>
            <a:noAutofit/>
          </a:bodyPr>
          <a:lstStyle/>
          <a:p>
            <a:r>
              <a:rPr lang="en-US">
                <a:ea typeface="+mj-lt"/>
                <a:cs typeface="+mj-lt"/>
              </a:rPr>
              <a:t>Content Moderation with OpenAI's Moderation API</a:t>
            </a:r>
          </a:p>
        </p:txBody>
      </p:sp>
      <p:sp>
        <p:nvSpPr>
          <p:cNvPr id="7" name="Slide Number Placeholder 5">
            <a:extLst>
              <a:ext uri="{FF2B5EF4-FFF2-40B4-BE49-F238E27FC236}">
                <a16:creationId xmlns:a16="http://schemas.microsoft.com/office/drawing/2014/main" id="{C003478E-BBC7-578C-48CF-5234F5BB39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DA9DAA-006C-4F4B-980E-E3DF019B24E2}" type="slidenum">
              <a:rPr kumimoji="0" lang="en-US" sz="2000" b="1" i="0" u="none" strike="noStrike" kern="1200" cap="all" spc="100" normalizeH="0" baseline="0" noProof="0" smtClean="0">
                <a:ln>
                  <a:noFill/>
                </a:ln>
                <a:solidFill>
                  <a:srgbClr val="6FEBA0"/>
                </a:solidFill>
                <a:effectLst/>
                <a:uLnTx/>
                <a:uFillTx/>
                <a:latin typeface="Century Gothic" panose="020B0502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2000" b="1" i="0" u="none" strike="noStrike" kern="1200" cap="all" spc="100" normalizeH="0" baseline="0" noProof="0">
              <a:ln>
                <a:noFill/>
              </a:ln>
              <a:solidFill>
                <a:srgbClr val="6FEBA0"/>
              </a:solidFill>
              <a:effectLst/>
              <a:uLnTx/>
              <a:uFillTx/>
              <a:latin typeface="Century Gothic" panose="020B0502020202020204"/>
              <a:ea typeface="+mn-ea"/>
              <a:cs typeface="+mn-cs"/>
            </a:endParaRPr>
          </a:p>
        </p:txBody>
      </p:sp>
      <p:sp>
        <p:nvSpPr>
          <p:cNvPr id="3" name="TextBox 2">
            <a:extLst>
              <a:ext uri="{FF2B5EF4-FFF2-40B4-BE49-F238E27FC236}">
                <a16:creationId xmlns:a16="http://schemas.microsoft.com/office/drawing/2014/main" id="{BAB5D57D-0658-1DD2-0EE1-2499C15C18E2}"/>
              </a:ext>
            </a:extLst>
          </p:cNvPr>
          <p:cNvSpPr txBox="1"/>
          <p:nvPr/>
        </p:nvSpPr>
        <p:spPr>
          <a:xfrm>
            <a:off x="347055" y="2601802"/>
            <a:ext cx="11482284"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ea typeface="+mn-lt"/>
                <a:cs typeface="+mn-lt"/>
              </a:rPr>
              <a:t>Used OpenAI's text moderation API to analyze a comment for potential harassment, hate, violence, and other categories. The API returned scores for each category and flagged the comment as containing potentially threatening harassment.</a:t>
            </a:r>
            <a:endParaRPr lang="en-US"/>
          </a:p>
          <a:p>
            <a:pPr>
              <a:buFont typeface="Arial"/>
              <a:buChar char="•"/>
            </a:pPr>
            <a:endParaRPr lang="en-US"/>
          </a:p>
          <a:p>
            <a:pPr marL="285750" indent="-285750">
              <a:buFont typeface="Arial"/>
              <a:buChar char="•"/>
            </a:pPr>
            <a:endParaRPr lang="en-US" sz="1600"/>
          </a:p>
        </p:txBody>
      </p:sp>
      <p:pic>
        <p:nvPicPr>
          <p:cNvPr id="6" name="Picture 5" descr="A screenshot of a computer&#10;&#10;Description automatically generated">
            <a:extLst>
              <a:ext uri="{FF2B5EF4-FFF2-40B4-BE49-F238E27FC236}">
                <a16:creationId xmlns:a16="http://schemas.microsoft.com/office/drawing/2014/main" id="{E00AE297-87EB-9AEF-BB6E-03751B95763B}"/>
              </a:ext>
            </a:extLst>
          </p:cNvPr>
          <p:cNvPicPr>
            <a:picLocks noChangeAspect="1"/>
          </p:cNvPicPr>
          <p:nvPr/>
        </p:nvPicPr>
        <p:blipFill>
          <a:blip r:embed="rId3"/>
          <a:stretch>
            <a:fillRect/>
          </a:stretch>
        </p:blipFill>
        <p:spPr>
          <a:xfrm>
            <a:off x="565902" y="3953320"/>
            <a:ext cx="11049898" cy="1711036"/>
          </a:xfrm>
          <a:prstGeom prst="rect">
            <a:avLst/>
          </a:prstGeom>
        </p:spPr>
      </p:pic>
    </p:spTree>
    <p:extLst>
      <p:ext uri="{BB962C8B-B14F-4D97-AF65-F5344CB8AC3E}">
        <p14:creationId xmlns:p14="http://schemas.microsoft.com/office/powerpoint/2010/main" val="1523072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Rectangle 38">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3700"/>
              <a:t>ARCHITECTURE DIAGRAM</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marR="0" lvl="0" indent="0" fontAlgn="auto">
              <a:spcBef>
                <a:spcPts val="0"/>
              </a:spcBef>
              <a:spcAft>
                <a:spcPts val="600"/>
              </a:spcAft>
              <a:buClrTx/>
              <a:buSzTx/>
              <a:buFontTx/>
              <a:buNone/>
              <a:tabLst/>
              <a:defRPr/>
            </a:pPr>
            <a:fld id="{D8DA9DAA-006C-4F4B-980E-E3DF019B24E2}" type="slidenum">
              <a:rPr kumimoji="0" lang="en-US" b="1" i="0" u="none" strike="noStrike" cap="all" spc="100" normalizeH="0" baseline="0" noProof="0" smtClean="0">
                <a:ln>
                  <a:noFill/>
                </a:ln>
                <a:effectLst/>
                <a:uLnTx/>
                <a:uFillTx/>
              </a:rPr>
              <a:pPr marR="0" lvl="0" indent="0" fontAlgn="auto">
                <a:spcBef>
                  <a:spcPts val="0"/>
                </a:spcBef>
                <a:spcAft>
                  <a:spcPts val="600"/>
                </a:spcAft>
                <a:buClrTx/>
                <a:buSzTx/>
                <a:buFontTx/>
                <a:buNone/>
                <a:tabLst/>
                <a:defRPr/>
              </a:pPr>
              <a:t>13</a:t>
            </a:fld>
            <a:endParaRPr kumimoji="0" lang="en-US" b="1" i="0" u="none" strike="noStrike" cap="all" spc="100" normalizeH="0" baseline="0" noProof="0">
              <a:ln>
                <a:noFill/>
              </a:ln>
              <a:effectLst/>
              <a:uLnTx/>
              <a:uFillTx/>
            </a:endParaRPr>
          </a:p>
        </p:txBody>
      </p:sp>
      <p:pic>
        <p:nvPicPr>
          <p:cNvPr id="5" name="Picture 4" descr="A screenshot of a computer&#10;&#10;Description automatically generated">
            <a:extLst>
              <a:ext uri="{FF2B5EF4-FFF2-40B4-BE49-F238E27FC236}">
                <a16:creationId xmlns:a16="http://schemas.microsoft.com/office/drawing/2014/main" id="{0D5E4BF2-4FD5-C3AF-9A73-D630722800CC}"/>
              </a:ext>
            </a:extLst>
          </p:cNvPr>
          <p:cNvPicPr>
            <a:picLocks noChangeAspect="1"/>
          </p:cNvPicPr>
          <p:nvPr/>
        </p:nvPicPr>
        <p:blipFill>
          <a:blip r:embed="rId4"/>
          <a:stretch>
            <a:fillRect/>
          </a:stretch>
        </p:blipFill>
        <p:spPr>
          <a:xfrm>
            <a:off x="4678471" y="346774"/>
            <a:ext cx="7472063" cy="6164451"/>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91483203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a:t>Mage AI</a:t>
            </a:r>
            <a:r>
              <a:rPr lang="en-US">
                <a:ea typeface="+mj-lt"/>
                <a:cs typeface="+mj-lt"/>
              </a:rPr>
              <a:t> Pipeline</a:t>
            </a:r>
            <a:endParaRPr lang="en-US"/>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p:txBody>
          <a:bodyPr/>
          <a:lstStyle/>
          <a:p>
            <a:fld id="{D8DA9DAA-006C-4F4B-980E-E3DF019B24E2}" type="slidenum">
              <a:rPr lang="en-US" b="1" cap="all" spc="100" smtClean="0">
                <a:solidFill>
                  <a:schemeClr val="accent2"/>
                </a:solidFill>
              </a:rPr>
              <a:t>14</a:t>
            </a:fld>
            <a:endParaRPr lang="en-US" b="1" cap="all" spc="100">
              <a:solidFill>
                <a:schemeClr val="accent2"/>
              </a:solidFill>
            </a:endParaRPr>
          </a:p>
        </p:txBody>
      </p:sp>
      <p:pic>
        <p:nvPicPr>
          <p:cNvPr id="2" name="Picture 1">
            <a:extLst>
              <a:ext uri="{FF2B5EF4-FFF2-40B4-BE49-F238E27FC236}">
                <a16:creationId xmlns:a16="http://schemas.microsoft.com/office/drawing/2014/main" id="{184F795C-1EA1-B694-95BB-CABD8A926AFA}"/>
              </a:ext>
            </a:extLst>
          </p:cNvPr>
          <p:cNvPicPr>
            <a:picLocks noChangeAspect="1"/>
          </p:cNvPicPr>
          <p:nvPr/>
        </p:nvPicPr>
        <p:blipFill>
          <a:blip r:embed="rId2"/>
          <a:stretch>
            <a:fillRect/>
          </a:stretch>
        </p:blipFill>
        <p:spPr>
          <a:xfrm>
            <a:off x="2907959" y="2044593"/>
            <a:ext cx="6376082" cy="4361894"/>
          </a:xfrm>
          <a:prstGeom prst="rect">
            <a:avLst/>
          </a:prstGeom>
        </p:spPr>
      </p:pic>
    </p:spTree>
    <p:extLst>
      <p:ext uri="{BB962C8B-B14F-4D97-AF65-F5344CB8AC3E}">
        <p14:creationId xmlns:p14="http://schemas.microsoft.com/office/powerpoint/2010/main" val="2328165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2B82547-2424-4E7A-A98B-75206EE73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3">
            <a:extLst>
              <a:ext uri="{FF2B5EF4-FFF2-40B4-BE49-F238E27FC236}">
                <a16:creationId xmlns:a16="http://schemas.microsoft.com/office/drawing/2014/main" id="{5109BC2F-9616-4D7D-9E98-57898009A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defTabSz="457200">
              <a:spcAft>
                <a:spcPts val="600"/>
              </a:spcAft>
            </a:pPr>
            <a:fld id="{D8DA9DAA-006C-4F4B-980E-E3DF019B24E2}" type="slidenum">
              <a:rPr lang="en-US" b="1" kern="1200" cap="all" spc="100" dirty="0">
                <a:solidFill>
                  <a:schemeClr val="accent1"/>
                </a:solidFill>
                <a:latin typeface="+mn-lt"/>
                <a:ea typeface="+mn-ea"/>
                <a:cs typeface="+mn-cs"/>
              </a:rPr>
              <a:pPr defTabSz="457200">
                <a:spcAft>
                  <a:spcPts val="600"/>
                </a:spcAft>
              </a:pPr>
              <a:t>15</a:t>
            </a:fld>
            <a:endParaRPr lang="en-US" b="1" kern="1200" cap="all" spc="100">
              <a:solidFill>
                <a:schemeClr val="accent1"/>
              </a:solidFill>
              <a:latin typeface="+mn-lt"/>
              <a:ea typeface="+mn-ea"/>
              <a:cs typeface="+mn-cs"/>
            </a:endParaRPr>
          </a:p>
        </p:txBody>
      </p:sp>
      <p:graphicFrame>
        <p:nvGraphicFramePr>
          <p:cNvPr id="21" name="TextBox 1">
            <a:extLst>
              <a:ext uri="{FF2B5EF4-FFF2-40B4-BE49-F238E27FC236}">
                <a16:creationId xmlns:a16="http://schemas.microsoft.com/office/drawing/2014/main" id="{55DEB920-4743-CF5D-035A-B65F37B348FC}"/>
              </a:ext>
            </a:extLst>
          </p:cNvPr>
          <p:cNvGraphicFramePr/>
          <p:nvPr>
            <p:extLst>
              <p:ext uri="{D42A27DB-BD31-4B8C-83A1-F6EECF244321}">
                <p14:modId xmlns:p14="http://schemas.microsoft.com/office/powerpoint/2010/main" val="4252713868"/>
              </p:ext>
            </p:extLst>
          </p:nvPr>
        </p:nvGraphicFramePr>
        <p:xfrm>
          <a:off x="5497777" y="501374"/>
          <a:ext cx="5706258" cy="58637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5" name="TextBox 194">
            <a:extLst>
              <a:ext uri="{FF2B5EF4-FFF2-40B4-BE49-F238E27FC236}">
                <a16:creationId xmlns:a16="http://schemas.microsoft.com/office/drawing/2014/main" id="{A8D5D19C-3F33-83DB-CC33-4AC37954D9E2}"/>
              </a:ext>
            </a:extLst>
          </p:cNvPr>
          <p:cNvSpPr txBox="1"/>
          <p:nvPr/>
        </p:nvSpPr>
        <p:spPr>
          <a:xfrm>
            <a:off x="132521" y="1529521"/>
            <a:ext cx="4344503" cy="35086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700" b="1">
                <a:solidFill>
                  <a:srgbClr val="FEFEFE"/>
                </a:solidFill>
              </a:rPr>
              <a:t>Reddit Submission Extractor - Data </a:t>
            </a:r>
            <a:endParaRPr lang="en-US" sz="3700">
              <a:solidFill>
                <a:srgbClr val="000000"/>
              </a:solidFill>
            </a:endParaRPr>
          </a:p>
          <a:p>
            <a:r>
              <a:rPr lang="en-US" sz="3700" b="1">
                <a:solidFill>
                  <a:srgbClr val="FEFEFE"/>
                </a:solidFill>
              </a:rPr>
              <a:t>Loader</a:t>
            </a:r>
            <a:endParaRPr lang="en-US" sz="3700">
              <a:solidFill>
                <a:srgbClr val="000000"/>
              </a:solidFill>
            </a:endParaRPr>
          </a:p>
          <a:p>
            <a:endParaRPr lang="en-US" sz="3700"/>
          </a:p>
          <a:p>
            <a:endParaRPr lang="en-US" sz="3700">
              <a:solidFill>
                <a:srgbClr val="FFFFFF"/>
              </a:solidFill>
            </a:endParaRPr>
          </a:p>
          <a:p>
            <a:endParaRPr lang="en-US" sz="3700">
              <a:solidFill>
                <a:srgbClr val="000000"/>
              </a:solidFill>
            </a:endParaRPr>
          </a:p>
        </p:txBody>
      </p:sp>
    </p:spTree>
    <p:extLst>
      <p:ext uri="{BB962C8B-B14F-4D97-AF65-F5344CB8AC3E}">
        <p14:creationId xmlns:p14="http://schemas.microsoft.com/office/powerpoint/2010/main" val="1476207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642996" y="451513"/>
            <a:ext cx="11097490" cy="970450"/>
          </a:xfrm>
        </p:spPr>
        <p:txBody>
          <a:bodyPr>
            <a:noAutofit/>
          </a:bodyPr>
          <a:lstStyle/>
          <a:p>
            <a:r>
              <a:rPr lang="en-US" sz="3200"/>
              <a:t>Submission Content Moderation – Custom Block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p:txBody>
          <a:bodyPr/>
          <a:lstStyle/>
          <a:p>
            <a:fld id="{D8DA9DAA-006C-4F4B-980E-E3DF019B24E2}" type="slidenum">
              <a:rPr lang="en-US" b="1" cap="all" spc="100" smtClean="0">
                <a:solidFill>
                  <a:schemeClr val="accent2"/>
                </a:solidFill>
              </a:rPr>
              <a:t>16</a:t>
            </a:fld>
            <a:endParaRPr lang="en-US" b="1" cap="all" spc="100">
              <a:solidFill>
                <a:schemeClr val="accent2"/>
              </a:solidFill>
            </a:endParaRPr>
          </a:p>
        </p:txBody>
      </p:sp>
      <p:sp>
        <p:nvSpPr>
          <p:cNvPr id="3" name="TextBox 2">
            <a:extLst>
              <a:ext uri="{FF2B5EF4-FFF2-40B4-BE49-F238E27FC236}">
                <a16:creationId xmlns:a16="http://schemas.microsoft.com/office/drawing/2014/main" id="{E1C219E4-555C-B959-0B4F-ACDAAC71C056}"/>
              </a:ext>
            </a:extLst>
          </p:cNvPr>
          <p:cNvSpPr txBox="1"/>
          <p:nvPr/>
        </p:nvSpPr>
        <p:spPr>
          <a:xfrm>
            <a:off x="1171012" y="2427850"/>
            <a:ext cx="9235510" cy="3979551"/>
          </a:xfrm>
          <a:prstGeom prst="rect">
            <a:avLst/>
          </a:prstGeom>
          <a:noFill/>
        </p:spPr>
        <p:txBody>
          <a:bodyPr wrap="square" lIns="91440" tIns="45720" rIns="91440" bIns="45720" rtlCol="0" anchor="t">
            <a:spAutoFit/>
          </a:bodyPr>
          <a:lstStyle/>
          <a:p>
            <a:pPr algn="just"/>
            <a:r>
              <a:rPr lang="en-US" b="1" kern="100">
                <a:ea typeface="+mn-lt"/>
                <a:cs typeface="+mn-lt"/>
              </a:rPr>
              <a:t>AI-Generated Image Detection</a:t>
            </a:r>
            <a:r>
              <a:rPr lang="en-US" kern="100">
                <a:ea typeface="+mn-lt"/>
                <a:cs typeface="+mn-lt"/>
              </a:rPr>
              <a:t> </a:t>
            </a:r>
            <a:endParaRPr lang="en-US" kern="100">
              <a:latin typeface="Aptos"/>
              <a:ea typeface="+mn-lt"/>
              <a:cs typeface="Arial"/>
            </a:endParaRPr>
          </a:p>
          <a:p>
            <a:pPr marL="285750" indent="-285750" algn="just">
              <a:buFont typeface="Arial"/>
              <a:buChar char="•"/>
            </a:pPr>
            <a:r>
              <a:rPr lang="en-US" kern="100">
                <a:ea typeface="+mn-lt"/>
                <a:cs typeface="+mn-lt"/>
              </a:rPr>
              <a:t>Utilizes </a:t>
            </a:r>
            <a:r>
              <a:rPr lang="en-US" kern="100" err="1">
                <a:ea typeface="+mn-lt"/>
                <a:cs typeface="+mn-lt"/>
              </a:rPr>
              <a:t>SightEngine</a:t>
            </a:r>
            <a:r>
              <a:rPr lang="en-US" kern="100">
                <a:ea typeface="+mn-lt"/>
                <a:cs typeface="+mn-lt"/>
              </a:rPr>
              <a:t> API to check if images are AI-generated</a:t>
            </a:r>
            <a:endParaRPr lang="en-US"/>
          </a:p>
          <a:p>
            <a:pPr marL="285750" indent="-285750" algn="just">
              <a:buFont typeface="Arial"/>
              <a:buChar char="•"/>
            </a:pPr>
            <a:r>
              <a:rPr lang="en-US" kern="100">
                <a:ea typeface="+mn-lt"/>
                <a:cs typeface="+mn-lt"/>
              </a:rPr>
              <a:t>If AI-generated probability &gt; 0.8, adds </a:t>
            </a:r>
            <a:r>
              <a:rPr lang="en-US" kern="100">
                <a:effectLst/>
                <a:ea typeface="+mn-lt"/>
                <a:cs typeface="+mn-lt"/>
              </a:rPr>
              <a:t>a </a:t>
            </a:r>
            <a:r>
              <a:rPr lang="en-US" kern="100">
                <a:ea typeface="+mn-lt"/>
                <a:cs typeface="+mn-lt"/>
              </a:rPr>
              <a:t>comment on </a:t>
            </a:r>
            <a:r>
              <a:rPr lang="en-US" kern="100">
                <a:effectLst/>
                <a:ea typeface="+mn-lt"/>
                <a:cs typeface="+mn-lt"/>
              </a:rPr>
              <a:t>the Reddit </a:t>
            </a:r>
            <a:r>
              <a:rPr lang="en-US" kern="100">
                <a:ea typeface="+mn-lt"/>
                <a:cs typeface="+mn-lt"/>
              </a:rPr>
              <a:t>submission</a:t>
            </a:r>
            <a:endParaRPr lang="en-US"/>
          </a:p>
          <a:p>
            <a:pPr algn="just"/>
            <a:r>
              <a:rPr lang="en-US" b="1" kern="100">
                <a:ea typeface="+mn-lt"/>
                <a:cs typeface="+mn-lt"/>
              </a:rPr>
              <a:t>Reddit Integration</a:t>
            </a:r>
            <a:r>
              <a:rPr lang="en-US" kern="100">
                <a:ea typeface="+mn-lt"/>
                <a:cs typeface="+mn-lt"/>
              </a:rPr>
              <a:t> </a:t>
            </a:r>
            <a:endParaRPr lang="en-US"/>
          </a:p>
          <a:p>
            <a:pPr marL="285750" indent="-285750" algn="just">
              <a:buFont typeface="Arial"/>
              <a:buChar char="•"/>
            </a:pPr>
            <a:r>
              <a:rPr lang="en-US" kern="100">
                <a:ea typeface="+mn-lt"/>
                <a:cs typeface="+mn-lt"/>
              </a:rPr>
              <a:t>Authenticates </a:t>
            </a:r>
            <a:r>
              <a:rPr lang="en-US" kern="100">
                <a:effectLst/>
                <a:ea typeface="+mn-lt"/>
                <a:cs typeface="+mn-lt"/>
              </a:rPr>
              <a:t>with </a:t>
            </a:r>
            <a:r>
              <a:rPr lang="en-US" kern="100">
                <a:ea typeface="+mn-lt"/>
                <a:cs typeface="+mn-lt"/>
              </a:rPr>
              <a:t>Reddit API using PRAW</a:t>
            </a:r>
            <a:endParaRPr lang="en-US"/>
          </a:p>
          <a:p>
            <a:pPr marL="285750" indent="-285750" algn="just">
              <a:buFont typeface="Arial"/>
              <a:buChar char="•"/>
            </a:pPr>
            <a:r>
              <a:rPr lang="en-US" kern="100">
                <a:ea typeface="+mn-lt"/>
                <a:cs typeface="+mn-lt"/>
              </a:rPr>
              <a:t>Retrieves </a:t>
            </a:r>
            <a:r>
              <a:rPr lang="en-US" kern="100">
                <a:effectLst/>
                <a:ea typeface="+mn-lt"/>
                <a:cs typeface="+mn-lt"/>
              </a:rPr>
              <a:t>submission </a:t>
            </a:r>
            <a:r>
              <a:rPr lang="en-US" kern="100">
                <a:ea typeface="+mn-lt"/>
                <a:cs typeface="+mn-lt"/>
              </a:rPr>
              <a:t>details (title, text, author, etc.)</a:t>
            </a:r>
            <a:endParaRPr lang="en-US"/>
          </a:p>
          <a:p>
            <a:pPr algn="just"/>
            <a:r>
              <a:rPr lang="en-US" b="1" kern="100">
                <a:ea typeface="+mn-lt"/>
                <a:cs typeface="+mn-lt"/>
              </a:rPr>
              <a:t>Content Analysis</a:t>
            </a:r>
            <a:r>
              <a:rPr lang="en-US" kern="100">
                <a:ea typeface="+mn-lt"/>
                <a:cs typeface="+mn-lt"/>
              </a:rPr>
              <a:t> </a:t>
            </a:r>
            <a:endParaRPr lang="en-US"/>
          </a:p>
          <a:p>
            <a:pPr marL="285750" indent="-285750" algn="just">
              <a:buFont typeface="Arial"/>
              <a:buChar char="•"/>
            </a:pPr>
            <a:r>
              <a:rPr lang="en-US" kern="100">
                <a:ea typeface="+mn-lt"/>
                <a:cs typeface="+mn-lt"/>
              </a:rPr>
              <a:t>Uses </a:t>
            </a:r>
            <a:r>
              <a:rPr lang="en-US" kern="100">
                <a:effectLst/>
                <a:ea typeface="+mn-lt"/>
                <a:cs typeface="+mn-lt"/>
              </a:rPr>
              <a:t>OpenAI's </a:t>
            </a:r>
            <a:r>
              <a:rPr lang="en-US" kern="100">
                <a:ea typeface="+mn-lt"/>
                <a:cs typeface="+mn-lt"/>
              </a:rPr>
              <a:t>GPT-based language model for content analysis</a:t>
            </a:r>
            <a:endParaRPr lang="en-US"/>
          </a:p>
          <a:p>
            <a:pPr marL="285750" indent="-285750" algn="just">
              <a:buFont typeface="Arial"/>
              <a:buChar char="•"/>
            </a:pPr>
            <a:r>
              <a:rPr lang="en-US" kern="100">
                <a:ea typeface="+mn-lt"/>
                <a:cs typeface="+mn-lt"/>
              </a:rPr>
              <a:t>Analyzes text and </a:t>
            </a:r>
            <a:r>
              <a:rPr lang="en-US" kern="100">
                <a:effectLst/>
                <a:ea typeface="+mn-lt"/>
                <a:cs typeface="+mn-lt"/>
              </a:rPr>
              <a:t>image captions </a:t>
            </a:r>
            <a:r>
              <a:rPr lang="en-US" kern="100">
                <a:ea typeface="+mn-lt"/>
                <a:cs typeface="+mn-lt"/>
              </a:rPr>
              <a:t>for policy violations, sensitive </a:t>
            </a:r>
            <a:r>
              <a:rPr lang="en-US" kern="100">
                <a:effectLst/>
                <a:ea typeface="+mn-lt"/>
                <a:cs typeface="+mn-lt"/>
              </a:rPr>
              <a:t>content, </a:t>
            </a:r>
            <a:r>
              <a:rPr lang="en-US" kern="100">
                <a:ea typeface="+mn-lt"/>
                <a:cs typeface="+mn-lt"/>
              </a:rPr>
              <a:t>etc</a:t>
            </a:r>
            <a:r>
              <a:rPr lang="en-US" kern="100">
                <a:effectLst/>
                <a:ea typeface="+mn-lt"/>
                <a:cs typeface="+mn-lt"/>
              </a:rPr>
              <a:t>.</a:t>
            </a:r>
            <a:endParaRPr lang="en-US">
              <a:ea typeface="+mn-lt"/>
              <a:cs typeface="+mn-lt"/>
            </a:endParaRPr>
          </a:p>
          <a:p>
            <a:pPr algn="just">
              <a:tabLst>
                <a:tab pos="457200" algn="l"/>
              </a:tabLst>
            </a:pPr>
            <a:r>
              <a:rPr lang="en-US" b="1" kern="100">
                <a:ea typeface="+mn-lt"/>
                <a:cs typeface="+mn-lt"/>
              </a:rPr>
              <a:t>Policy Enforcement</a:t>
            </a:r>
            <a:endParaRPr lang="en-US" kern="100"/>
          </a:p>
          <a:p>
            <a:pPr marL="285750" indent="-285750" algn="just">
              <a:buFont typeface="Arial"/>
              <a:buChar char="•"/>
              <a:tabLst>
                <a:tab pos="457200" algn="l"/>
              </a:tabLst>
            </a:pPr>
            <a:r>
              <a:rPr lang="en-US" kern="100">
                <a:ea typeface="+mn-lt"/>
                <a:cs typeface="+mn-lt"/>
              </a:rPr>
              <a:t>Removes violating submissions from Reddit</a:t>
            </a:r>
            <a:endParaRPr lang="en-US"/>
          </a:p>
          <a:p>
            <a:pPr marL="285750" indent="-285750" algn="just">
              <a:buFont typeface="Arial"/>
              <a:buChar char="•"/>
              <a:tabLst>
                <a:tab pos="457200" algn="l"/>
              </a:tabLst>
            </a:pPr>
            <a:r>
              <a:rPr lang="en-US" kern="100">
                <a:ea typeface="+mn-lt"/>
                <a:cs typeface="+mn-lt"/>
              </a:rPr>
              <a:t>Sends removal notification to </a:t>
            </a:r>
            <a:r>
              <a:rPr lang="en-US" kern="100">
                <a:effectLst/>
                <a:ea typeface="+mn-lt"/>
                <a:cs typeface="+mn-lt"/>
              </a:rPr>
              <a:t>the </a:t>
            </a:r>
            <a:r>
              <a:rPr lang="en-US" kern="100">
                <a:ea typeface="+mn-lt"/>
                <a:cs typeface="+mn-lt"/>
              </a:rPr>
              <a:t>author</a:t>
            </a:r>
            <a:endParaRPr lang="en-US"/>
          </a:p>
          <a:p>
            <a:pPr marL="285750" indent="-285750" algn="just">
              <a:buFont typeface="Arial"/>
              <a:buChar char="•"/>
              <a:tabLst>
                <a:tab pos="457200" algn="l"/>
              </a:tabLst>
            </a:pPr>
            <a:r>
              <a:rPr lang="en-US" kern="100">
                <a:ea typeface="+mn-lt"/>
                <a:cs typeface="+mn-lt"/>
              </a:rPr>
              <a:t>Sends </a:t>
            </a:r>
            <a:r>
              <a:rPr lang="en-US" kern="100" err="1">
                <a:ea typeface="+mn-lt"/>
                <a:cs typeface="+mn-lt"/>
              </a:rPr>
              <a:t>modmail</a:t>
            </a:r>
            <a:r>
              <a:rPr lang="en-US" kern="100">
                <a:ea typeface="+mn-lt"/>
                <a:cs typeface="+mn-lt"/>
              </a:rPr>
              <a:t> to </a:t>
            </a:r>
            <a:r>
              <a:rPr lang="en-US" kern="100">
                <a:effectLst/>
                <a:ea typeface="+mn-lt"/>
                <a:cs typeface="+mn-lt"/>
              </a:rPr>
              <a:t>the </a:t>
            </a:r>
            <a:r>
              <a:rPr lang="en-US" kern="100">
                <a:ea typeface="+mn-lt"/>
                <a:cs typeface="+mn-lt"/>
              </a:rPr>
              <a:t>subreddit moderators</a:t>
            </a:r>
            <a:endParaRPr lang="en-US"/>
          </a:p>
          <a:p>
            <a:pPr marL="285750" marR="0" lvl="0" indent="-285750" algn="just">
              <a:lnSpc>
                <a:spcPct val="107000"/>
              </a:lnSpc>
              <a:spcBef>
                <a:spcPts val="0"/>
              </a:spcBef>
              <a:spcAft>
                <a:spcPts val="800"/>
              </a:spcAft>
              <a:buFont typeface="Arial" panose="020B0604020202020204" pitchFamily="34" charset="0"/>
              <a:buChar char="•"/>
              <a:tabLst>
                <a:tab pos="457200" algn="l"/>
              </a:tabLst>
            </a:pPr>
            <a:endParaRPr lang="en-US" kern="100">
              <a:effectLst/>
              <a:latin typeface="Aptos" panose="020B0004020202020204" pitchFamily="34" charset="0"/>
              <a:ea typeface="Aptos" panose="020B0004020202020204" pitchFamily="34" charset="0"/>
              <a:cs typeface="Arial"/>
            </a:endParaRPr>
          </a:p>
        </p:txBody>
      </p:sp>
    </p:spTree>
    <p:extLst>
      <p:ext uri="{BB962C8B-B14F-4D97-AF65-F5344CB8AC3E}">
        <p14:creationId xmlns:p14="http://schemas.microsoft.com/office/powerpoint/2010/main" val="81513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451515" y="1734857"/>
            <a:ext cx="3765483" cy="3388287"/>
          </a:xfrm>
        </p:spPr>
        <p:txBody>
          <a:bodyPr vert="horz" lIns="91440" tIns="45720" rIns="91440" bIns="45720" rtlCol="0" anchor="ctr">
            <a:normAutofit/>
          </a:bodyPr>
          <a:lstStyle/>
          <a:p>
            <a:r>
              <a:rPr lang="en-US"/>
              <a:t>Reddit Comments Extractor - Data Loader</a:t>
            </a:r>
          </a:p>
        </p:txBody>
      </p:sp>
      <p:sp>
        <p:nvSpPr>
          <p:cNvPr id="3" name="TextBox 2">
            <a:extLst>
              <a:ext uri="{FF2B5EF4-FFF2-40B4-BE49-F238E27FC236}">
                <a16:creationId xmlns:a16="http://schemas.microsoft.com/office/drawing/2014/main" id="{E1C219E4-555C-B959-0B4F-ACDAAC71C056}"/>
              </a:ext>
            </a:extLst>
          </p:cNvPr>
          <p:cNvSpPr txBox="1"/>
          <p:nvPr/>
        </p:nvSpPr>
        <p:spPr>
          <a:xfrm>
            <a:off x="6008068" y="978993"/>
            <a:ext cx="5365218" cy="4900014"/>
          </a:xfrm>
          <a:prstGeom prst="rect">
            <a:avLst/>
          </a:prstGeom>
          <a:effectLst/>
        </p:spPr>
        <p:txBody>
          <a:bodyPr vert="horz" lIns="91440" tIns="45720" rIns="91440" bIns="45720" rtlCol="0" anchor="ctr">
            <a:normAutofit/>
          </a:bodyPr>
          <a:lstStyle/>
          <a:p>
            <a:pPr marL="285750" indent="-285750" defTabSz="457200">
              <a:spcBef>
                <a:spcPct val="20000"/>
              </a:spcBef>
              <a:spcAft>
                <a:spcPts val="600"/>
              </a:spcAft>
              <a:buClr>
                <a:schemeClr val="accent1"/>
              </a:buClr>
              <a:buFont typeface="Wingdings 2" charset="2"/>
              <a:buChar char=""/>
            </a:pPr>
            <a:r>
              <a:rPr lang="en-US" b="1"/>
              <a:t>Data Collection</a:t>
            </a:r>
            <a:r>
              <a:rPr lang="en-US"/>
              <a:t>: Utilizes PRAW </a:t>
            </a:r>
            <a:r>
              <a:rPr lang="en-US">
                <a:effectLst/>
              </a:rPr>
              <a:t>to </a:t>
            </a:r>
            <a:r>
              <a:rPr lang="en-US"/>
              <a:t>fetch Reddit comments and OpenAI </a:t>
            </a:r>
            <a:r>
              <a:rPr lang="en-US">
                <a:effectLst/>
              </a:rPr>
              <a:t>for </a:t>
            </a:r>
            <a:r>
              <a:rPr lang="en-US"/>
              <a:t>automated </a:t>
            </a:r>
            <a:r>
              <a:rPr lang="en-US">
                <a:effectLst/>
              </a:rPr>
              <a:t>moderation.</a:t>
            </a:r>
            <a:endParaRPr lang="en-US"/>
          </a:p>
          <a:p>
            <a:pPr marL="285750" indent="-285750" defTabSz="457200">
              <a:spcBef>
                <a:spcPct val="20000"/>
              </a:spcBef>
              <a:spcAft>
                <a:spcPts val="600"/>
              </a:spcAft>
              <a:buClr>
                <a:schemeClr val="accent1"/>
              </a:buClr>
              <a:buFont typeface="Wingdings 2" charset="2"/>
              <a:buChar char=""/>
              <a:tabLst>
                <a:tab pos="457200" algn="l"/>
              </a:tabLst>
            </a:pPr>
            <a:r>
              <a:rPr lang="en-US" b="1"/>
              <a:t>Text Preprocessing</a:t>
            </a:r>
            <a:r>
              <a:rPr lang="en-US"/>
              <a:t>: Standardizes text by converting to lowercase</a:t>
            </a:r>
            <a:r>
              <a:rPr lang="en-US">
                <a:effectLst/>
              </a:rPr>
              <a:t>,</a:t>
            </a:r>
            <a:r>
              <a:rPr lang="en-US"/>
              <a:t> removing URLs</a:t>
            </a:r>
            <a:r>
              <a:rPr lang="en-US">
                <a:effectLst/>
              </a:rPr>
              <a:t>, </a:t>
            </a:r>
            <a:r>
              <a:rPr lang="en-US"/>
              <a:t>stripping punctuation</a:t>
            </a:r>
            <a:r>
              <a:rPr lang="en-US">
                <a:effectLst/>
              </a:rPr>
              <a:t>, and </a:t>
            </a:r>
            <a:r>
              <a:rPr lang="en-US"/>
              <a:t>translating emojis</a:t>
            </a:r>
            <a:r>
              <a:rPr lang="en-US">
                <a:effectLst/>
              </a:rPr>
              <a:t>.</a:t>
            </a:r>
            <a:endParaRPr lang="en-US"/>
          </a:p>
          <a:p>
            <a:pPr marL="285750" indent="-285750" defTabSz="457200">
              <a:spcBef>
                <a:spcPct val="20000"/>
              </a:spcBef>
              <a:spcAft>
                <a:spcPts val="600"/>
              </a:spcAft>
              <a:buClr>
                <a:schemeClr val="accent1"/>
              </a:buClr>
              <a:buFont typeface="Wingdings 2" charset="2"/>
              <a:buChar char=""/>
              <a:tabLst>
                <a:tab pos="457200" algn="l"/>
              </a:tabLst>
            </a:pPr>
            <a:r>
              <a:rPr lang="en-US" b="1"/>
              <a:t>Recursive Comment Fetching</a:t>
            </a:r>
            <a:r>
              <a:rPr lang="en-US"/>
              <a:t>: Captures entire </a:t>
            </a:r>
            <a:r>
              <a:rPr lang="en-US">
                <a:effectLst/>
              </a:rPr>
              <a:t>comment</a:t>
            </a:r>
            <a:r>
              <a:rPr lang="en-US"/>
              <a:t> threads including replies, storing metadata such as comment ID, author</a:t>
            </a:r>
            <a:r>
              <a:rPr lang="en-US">
                <a:effectLst/>
              </a:rPr>
              <a:t>, </a:t>
            </a:r>
            <a:r>
              <a:rPr lang="en-US"/>
              <a:t>and timestamp</a:t>
            </a:r>
            <a:r>
              <a:rPr lang="en-US">
                <a:effectLst/>
              </a:rPr>
              <a:t>.</a:t>
            </a:r>
            <a:endParaRPr lang="en-US"/>
          </a:p>
          <a:p>
            <a:pPr marL="285750" indent="-285750" defTabSz="457200">
              <a:spcBef>
                <a:spcPct val="20000"/>
              </a:spcBef>
              <a:spcAft>
                <a:spcPts val="600"/>
              </a:spcAft>
              <a:buClr>
                <a:schemeClr val="accent1"/>
              </a:buClr>
              <a:buFont typeface="Wingdings 2" charset="2"/>
              <a:buChar char=""/>
              <a:tabLst>
                <a:tab pos="457200" algn="l"/>
              </a:tabLst>
            </a:pPr>
            <a:r>
              <a:rPr lang="en-US" b="1"/>
              <a:t>Sentiment Analysis</a:t>
            </a:r>
            <a:r>
              <a:rPr lang="en-US"/>
              <a:t>: Analyzes emotional tone of </a:t>
            </a:r>
            <a:r>
              <a:rPr lang="en-US">
                <a:effectLst/>
              </a:rPr>
              <a:t>comments </a:t>
            </a:r>
            <a:r>
              <a:rPr lang="en-US"/>
              <a:t>using </a:t>
            </a:r>
            <a:r>
              <a:rPr lang="en-US" err="1"/>
              <a:t>VaderSentiment</a:t>
            </a:r>
            <a:r>
              <a:rPr lang="en-US">
                <a:effectLst/>
              </a:rPr>
              <a:t>, </a:t>
            </a:r>
            <a:r>
              <a:rPr lang="en-US"/>
              <a:t>tagging them as Positive, Negative, or Neutral.</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defTabSz="457200">
              <a:spcAft>
                <a:spcPts val="600"/>
              </a:spcAft>
            </a:pPr>
            <a:fld id="{D8DA9DAA-006C-4F4B-980E-E3DF019B24E2}" type="slidenum">
              <a:rPr lang="en-US" b="1" kern="1200" cap="all" spc="100" dirty="0">
                <a:solidFill>
                  <a:schemeClr val="accent1"/>
                </a:solidFill>
                <a:latin typeface="+mn-lt"/>
                <a:ea typeface="+mn-ea"/>
                <a:cs typeface="+mn-cs"/>
              </a:rPr>
              <a:pPr defTabSz="457200">
                <a:spcAft>
                  <a:spcPts val="600"/>
                </a:spcAft>
              </a:pPr>
              <a:t>17</a:t>
            </a:fld>
            <a:endParaRPr lang="en-US" b="1" kern="1200" cap="all" spc="100">
              <a:solidFill>
                <a:schemeClr val="accent1"/>
              </a:solidFill>
              <a:latin typeface="+mn-lt"/>
              <a:ea typeface="+mn-ea"/>
              <a:cs typeface="+mn-cs"/>
            </a:endParaRPr>
          </a:p>
        </p:txBody>
      </p:sp>
    </p:spTree>
    <p:extLst>
      <p:ext uri="{BB962C8B-B14F-4D97-AF65-F5344CB8AC3E}">
        <p14:creationId xmlns:p14="http://schemas.microsoft.com/office/powerpoint/2010/main" val="186106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10000" y="447188"/>
            <a:ext cx="10571998" cy="970450"/>
          </a:xfrm>
        </p:spPr>
        <p:txBody>
          <a:bodyPr vert="horz" lIns="91440" tIns="45720" rIns="91440" bIns="45720" rtlCol="0" anchor="b">
            <a:normAutofit/>
          </a:bodyPr>
          <a:lstStyle/>
          <a:p>
            <a:pPr>
              <a:lnSpc>
                <a:spcPct val="90000"/>
              </a:lnSpc>
            </a:pPr>
            <a:r>
              <a:rPr lang="en-US" sz="3400"/>
              <a:t>Comment Content Moderation – Custom Block</a:t>
            </a:r>
          </a:p>
        </p:txBody>
      </p:sp>
      <p:sp>
        <p:nvSpPr>
          <p:cNvPr id="3" name="TextBox 2">
            <a:extLst>
              <a:ext uri="{FF2B5EF4-FFF2-40B4-BE49-F238E27FC236}">
                <a16:creationId xmlns:a16="http://schemas.microsoft.com/office/drawing/2014/main" id="{E1C219E4-555C-B959-0B4F-ACDAAC71C056}"/>
              </a:ext>
            </a:extLst>
          </p:cNvPr>
          <p:cNvSpPr txBox="1"/>
          <p:nvPr/>
        </p:nvSpPr>
        <p:spPr>
          <a:xfrm>
            <a:off x="807670" y="2424044"/>
            <a:ext cx="4829495" cy="3709503"/>
          </a:xfrm>
          <a:prstGeom prst="rect">
            <a:avLst/>
          </a:prstGeom>
        </p:spPr>
        <p:txBody>
          <a:bodyPr vert="horz" lIns="91440" tIns="45720" rIns="91440" bIns="45720" rtlCol="0" anchor="ctr">
            <a:noAutofit/>
          </a:bodyPr>
          <a:lstStyle/>
          <a:p>
            <a:pPr marL="285750" indent="-285750" defTabSz="457200">
              <a:lnSpc>
                <a:spcPct val="90000"/>
              </a:lnSpc>
              <a:spcBef>
                <a:spcPct val="20000"/>
              </a:spcBef>
              <a:spcAft>
                <a:spcPts val="600"/>
              </a:spcAft>
              <a:buClr>
                <a:schemeClr val="accent1"/>
              </a:buClr>
              <a:buFont typeface="Arial" charset="2"/>
              <a:buChar char="•"/>
            </a:pPr>
            <a:r>
              <a:rPr lang="en-US" sz="1600"/>
              <a:t>Custom Mage AI </a:t>
            </a:r>
            <a:r>
              <a:rPr lang="en-US" sz="1600">
                <a:effectLst/>
              </a:rPr>
              <a:t>transformer </a:t>
            </a:r>
            <a:r>
              <a:rPr lang="en-US" sz="1600"/>
              <a:t>designed to manage </a:t>
            </a:r>
            <a:r>
              <a:rPr lang="en-US" sz="1600">
                <a:effectLst/>
              </a:rPr>
              <a:t>content moderation on Reddit </a:t>
            </a:r>
            <a:r>
              <a:rPr lang="en-US" sz="1600"/>
              <a:t>using the PRAW library.</a:t>
            </a:r>
            <a:endParaRPr lang="en-US"/>
          </a:p>
          <a:p>
            <a:pPr marL="285750" indent="-285750" defTabSz="457200">
              <a:lnSpc>
                <a:spcPct val="90000"/>
              </a:lnSpc>
              <a:spcBef>
                <a:spcPct val="20000"/>
              </a:spcBef>
              <a:spcAft>
                <a:spcPts val="600"/>
              </a:spcAft>
              <a:buClr>
                <a:schemeClr val="accent1"/>
              </a:buClr>
              <a:buFont typeface="Arial" charset="2"/>
              <a:buChar char="•"/>
            </a:pPr>
            <a:r>
              <a:rPr lang="en-US" sz="1600" b="1"/>
              <a:t>Content Moderation Process</a:t>
            </a:r>
            <a:r>
              <a:rPr lang="en-US" sz="1600"/>
              <a:t>: </a:t>
            </a:r>
          </a:p>
          <a:p>
            <a:pPr marL="285750" indent="-285750" defTabSz="457200">
              <a:lnSpc>
                <a:spcPct val="90000"/>
              </a:lnSpc>
              <a:spcBef>
                <a:spcPct val="20000"/>
              </a:spcBef>
              <a:spcAft>
                <a:spcPts val="600"/>
              </a:spcAft>
              <a:buClr>
                <a:schemeClr val="accent1"/>
              </a:buClr>
              <a:buFont typeface="Arial"/>
              <a:buChar char="•"/>
            </a:pPr>
            <a:r>
              <a:rPr lang="en-US" sz="1600"/>
              <a:t>Identifies flagged </a:t>
            </a:r>
            <a:r>
              <a:rPr lang="en-US" sz="1600">
                <a:effectLst/>
              </a:rPr>
              <a:t>comments</a:t>
            </a:r>
            <a:r>
              <a:rPr lang="en-US" sz="1600"/>
              <a:t> based on predefined criteria</a:t>
            </a:r>
            <a:r>
              <a:rPr lang="en-US" sz="1600">
                <a:effectLst/>
              </a:rPr>
              <a:t>.</a:t>
            </a:r>
            <a:endParaRPr lang="en-US" sz="1600"/>
          </a:p>
          <a:p>
            <a:pPr marL="285750" indent="-285750" defTabSz="457200">
              <a:lnSpc>
                <a:spcPct val="90000"/>
              </a:lnSpc>
              <a:spcBef>
                <a:spcPct val="20000"/>
              </a:spcBef>
              <a:spcAft>
                <a:spcPts val="600"/>
              </a:spcAft>
              <a:buClr>
                <a:schemeClr val="accent1"/>
              </a:buClr>
              <a:buFont typeface="Arial"/>
              <a:buChar char="•"/>
            </a:pPr>
            <a:r>
              <a:rPr lang="en-US" sz="1600"/>
              <a:t>Automated removal of violating </a:t>
            </a:r>
            <a:r>
              <a:rPr lang="en-US" sz="1600">
                <a:effectLst/>
              </a:rPr>
              <a:t>comments and</a:t>
            </a:r>
            <a:r>
              <a:rPr lang="en-US" sz="1600"/>
              <a:t> user notification</a:t>
            </a:r>
            <a:r>
              <a:rPr lang="en-US" sz="1600">
                <a:effectLst/>
              </a:rPr>
              <a:t>, </a:t>
            </a:r>
            <a:r>
              <a:rPr lang="en-US" sz="1600"/>
              <a:t>enhancing platform integrity.</a:t>
            </a:r>
          </a:p>
          <a:p>
            <a:pPr marL="285750" indent="-285750" defTabSz="457200">
              <a:lnSpc>
                <a:spcPct val="90000"/>
              </a:lnSpc>
              <a:spcBef>
                <a:spcPct val="20000"/>
              </a:spcBef>
              <a:spcAft>
                <a:spcPts val="600"/>
              </a:spcAft>
              <a:buClr>
                <a:schemeClr val="accent1"/>
              </a:buClr>
              <a:buFont typeface="Arial" charset="2"/>
              <a:buChar char="•"/>
              <a:tabLst>
                <a:tab pos="457200" algn="l"/>
              </a:tabLst>
            </a:pPr>
            <a:r>
              <a:rPr lang="en-US" sz="1600" b="1"/>
              <a:t>User Notification</a:t>
            </a:r>
            <a:r>
              <a:rPr lang="en-US" sz="1600"/>
              <a:t>: If a comment </a:t>
            </a:r>
            <a:r>
              <a:rPr lang="en-US" sz="1600">
                <a:effectLst/>
              </a:rPr>
              <a:t>is </a:t>
            </a:r>
            <a:r>
              <a:rPr lang="en-US" sz="1600"/>
              <a:t>flagged </a:t>
            </a:r>
            <a:r>
              <a:rPr lang="en-US" sz="1600">
                <a:effectLst/>
              </a:rPr>
              <a:t>for </a:t>
            </a:r>
            <a:r>
              <a:rPr lang="en-US" sz="1600"/>
              <a:t>violation</a:t>
            </a:r>
            <a:r>
              <a:rPr lang="en-US" sz="1600">
                <a:effectLst/>
              </a:rPr>
              <a:t>, it </a:t>
            </a:r>
            <a:r>
              <a:rPr lang="en-US" sz="1600"/>
              <a:t>is removed </a:t>
            </a:r>
            <a:r>
              <a:rPr lang="en-US" sz="1600">
                <a:effectLst/>
              </a:rPr>
              <a:t>and the </a:t>
            </a:r>
            <a:r>
              <a:rPr lang="en-US" sz="1600"/>
              <a:t>author is notified via a private message detailing the reason for removal, fostering transparency and user awareness</a:t>
            </a:r>
            <a:r>
              <a:rPr lang="en-US" sz="1600">
                <a:effectLst/>
              </a:rPr>
              <a:t>.</a:t>
            </a:r>
            <a:endParaRPr lang="en-US" sz="1600"/>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a:spcAft>
                <a:spcPts val="600"/>
              </a:spcAft>
            </a:pPr>
            <a:fld id="{D8DA9DAA-006C-4F4B-980E-E3DF019B24E2}" type="slidenum">
              <a:rPr lang="en-US" b="1" cap="all" spc="100" smtClean="0"/>
              <a:pPr>
                <a:spcAft>
                  <a:spcPts val="600"/>
                </a:spcAft>
              </a:pPr>
              <a:t>18</a:t>
            </a:fld>
            <a:endParaRPr lang="en-US" b="1" cap="all" spc="100"/>
          </a:p>
        </p:txBody>
      </p:sp>
      <p:pic>
        <p:nvPicPr>
          <p:cNvPr id="11" name="Graphic 10" descr="Filter">
            <a:extLst>
              <a:ext uri="{FF2B5EF4-FFF2-40B4-BE49-F238E27FC236}">
                <a16:creationId xmlns:a16="http://schemas.microsoft.com/office/drawing/2014/main" id="{AC3A0F65-BB4D-E32D-55DE-EA4BC2F5BA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2356" y="2413000"/>
            <a:ext cx="3716338" cy="371633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823797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a:t>Combine Categories – Transformer Block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p:txBody>
          <a:bodyPr/>
          <a:lstStyle/>
          <a:p>
            <a:fld id="{D8DA9DAA-006C-4F4B-980E-E3DF019B24E2}" type="slidenum">
              <a:rPr lang="en-US" b="1" cap="all" spc="100" smtClean="0">
                <a:solidFill>
                  <a:schemeClr val="accent2"/>
                </a:solidFill>
              </a:rPr>
              <a:t>19</a:t>
            </a:fld>
            <a:endParaRPr lang="en-US" b="1" cap="all" spc="100">
              <a:solidFill>
                <a:schemeClr val="accent2"/>
              </a:solidFill>
            </a:endParaRPr>
          </a:p>
        </p:txBody>
      </p:sp>
      <p:sp>
        <p:nvSpPr>
          <p:cNvPr id="3" name="TextBox 2">
            <a:extLst>
              <a:ext uri="{FF2B5EF4-FFF2-40B4-BE49-F238E27FC236}">
                <a16:creationId xmlns:a16="http://schemas.microsoft.com/office/drawing/2014/main" id="{E1C219E4-555C-B959-0B4F-ACDAAC71C056}"/>
              </a:ext>
            </a:extLst>
          </p:cNvPr>
          <p:cNvSpPr txBox="1"/>
          <p:nvPr/>
        </p:nvSpPr>
        <p:spPr>
          <a:xfrm>
            <a:off x="1361210" y="2761061"/>
            <a:ext cx="9164781" cy="2585323"/>
          </a:xfrm>
          <a:prstGeom prst="rect">
            <a:avLst/>
          </a:prstGeom>
          <a:noFill/>
        </p:spPr>
        <p:txBody>
          <a:bodyPr wrap="square" lIns="91440" tIns="45720" rIns="91440" bIns="45720" rtlCol="0" anchor="t">
            <a:spAutoFit/>
          </a:bodyPr>
          <a:lstStyle/>
          <a:p>
            <a:pPr marL="285750" indent="-285750">
              <a:buFont typeface="Arial"/>
              <a:buChar char="•"/>
            </a:pPr>
            <a:r>
              <a:rPr lang="en-US" b="1" kern="100">
                <a:ea typeface="+mn-lt"/>
                <a:cs typeface="+mn-lt"/>
              </a:rPr>
              <a:t>Transformer Objective</a:t>
            </a:r>
            <a:r>
              <a:rPr lang="en-US" kern="100">
                <a:ea typeface="+mn-lt"/>
                <a:cs typeface="+mn-lt"/>
              </a:rPr>
              <a:t>: Simplifies </a:t>
            </a:r>
            <a:r>
              <a:rPr lang="en-US" sz="1800" kern="100">
                <a:effectLst/>
                <a:ea typeface="+mn-lt"/>
                <a:cs typeface="+mn-lt"/>
              </a:rPr>
              <a:t>content moderation </a:t>
            </a:r>
            <a:r>
              <a:rPr lang="en-US" kern="100">
                <a:ea typeface="+mn-lt"/>
                <a:cs typeface="+mn-lt"/>
              </a:rPr>
              <a:t>by consolidating related </a:t>
            </a:r>
            <a:r>
              <a:rPr lang="en-US" sz="1800" kern="100">
                <a:effectLst/>
                <a:ea typeface="+mn-lt"/>
                <a:cs typeface="+mn-lt"/>
              </a:rPr>
              <a:t>categories into </a:t>
            </a:r>
            <a:r>
              <a:rPr lang="en-US" kern="100">
                <a:ea typeface="+mn-lt"/>
                <a:cs typeface="+mn-lt"/>
              </a:rPr>
              <a:t>single indicators</a:t>
            </a:r>
            <a:r>
              <a:rPr lang="en-US" sz="1800" kern="100">
                <a:effectLst/>
                <a:ea typeface="+mn-lt"/>
                <a:cs typeface="+mn-lt"/>
              </a:rPr>
              <a:t>.</a:t>
            </a:r>
            <a:endParaRPr lang="en-US">
              <a:ea typeface="+mn-lt"/>
              <a:cs typeface="+mn-lt"/>
            </a:endParaRPr>
          </a:p>
          <a:p>
            <a:pPr marL="285750" indent="-285750">
              <a:buFont typeface="Arial"/>
              <a:buChar char="•"/>
            </a:pPr>
            <a:r>
              <a:rPr lang="en-US" b="1" kern="100">
                <a:ea typeface="+mn-lt"/>
                <a:cs typeface="+mn-lt"/>
              </a:rPr>
              <a:t>Data Transformations</a:t>
            </a:r>
            <a:r>
              <a:rPr lang="en-US" kern="100">
                <a:ea typeface="+mn-lt"/>
                <a:cs typeface="+mn-lt"/>
              </a:rPr>
              <a:t>: </a:t>
            </a:r>
            <a:endParaRPr lang="en-US">
              <a:ea typeface="+mn-lt"/>
              <a:cs typeface="+mn-lt"/>
            </a:endParaRPr>
          </a:p>
          <a:p>
            <a:pPr marL="285750" indent="-285750">
              <a:buFont typeface="Arial"/>
              <a:buChar char="•"/>
            </a:pPr>
            <a:r>
              <a:rPr lang="en-US" kern="100">
                <a:ea typeface="+mn-lt"/>
                <a:cs typeface="+mn-lt"/>
              </a:rPr>
              <a:t>Converts multiple moderation </a:t>
            </a:r>
            <a:r>
              <a:rPr lang="en-US" sz="1800" kern="100">
                <a:effectLst/>
                <a:ea typeface="+mn-lt"/>
                <a:cs typeface="+mn-lt"/>
              </a:rPr>
              <a:t>flags into </a:t>
            </a:r>
            <a:r>
              <a:rPr lang="en-US" kern="100">
                <a:ea typeface="+mn-lt"/>
                <a:cs typeface="+mn-lt"/>
              </a:rPr>
              <a:t>five key </a:t>
            </a:r>
            <a:r>
              <a:rPr lang="en-US" sz="1800" kern="100">
                <a:effectLst/>
                <a:ea typeface="+mn-lt"/>
                <a:cs typeface="+mn-lt"/>
              </a:rPr>
              <a:t>categories</a:t>
            </a:r>
            <a:r>
              <a:rPr lang="en-US" kern="100">
                <a:ea typeface="+mn-lt"/>
                <a:cs typeface="+mn-lt"/>
              </a:rPr>
              <a:t>: Hate Speech</a:t>
            </a:r>
            <a:r>
              <a:rPr lang="en-US" sz="1800" kern="100">
                <a:effectLst/>
                <a:ea typeface="+mn-lt"/>
                <a:cs typeface="+mn-lt"/>
              </a:rPr>
              <a:t>, </a:t>
            </a:r>
            <a:r>
              <a:rPr lang="en-US" kern="100">
                <a:ea typeface="+mn-lt"/>
                <a:cs typeface="+mn-lt"/>
              </a:rPr>
              <a:t>Harassment</a:t>
            </a:r>
            <a:r>
              <a:rPr lang="en-US" sz="1800" kern="100">
                <a:effectLst/>
                <a:ea typeface="+mn-lt"/>
                <a:cs typeface="+mn-lt"/>
              </a:rPr>
              <a:t>, </a:t>
            </a:r>
            <a:r>
              <a:rPr lang="en-US" kern="100">
                <a:ea typeface="+mn-lt"/>
                <a:cs typeface="+mn-lt"/>
              </a:rPr>
              <a:t>Self-Harm</a:t>
            </a:r>
            <a:r>
              <a:rPr lang="en-US" sz="1800" kern="100">
                <a:effectLst/>
                <a:ea typeface="+mn-lt"/>
                <a:cs typeface="+mn-lt"/>
              </a:rPr>
              <a:t>, </a:t>
            </a:r>
            <a:r>
              <a:rPr lang="en-US" kern="100">
                <a:ea typeface="+mn-lt"/>
                <a:cs typeface="+mn-lt"/>
              </a:rPr>
              <a:t>Sexual Content</a:t>
            </a:r>
            <a:r>
              <a:rPr lang="en-US" sz="1800" kern="100">
                <a:effectLst/>
                <a:ea typeface="+mn-lt"/>
                <a:cs typeface="+mn-lt"/>
              </a:rPr>
              <a:t>, </a:t>
            </a:r>
            <a:r>
              <a:rPr lang="en-US" kern="100">
                <a:ea typeface="+mn-lt"/>
                <a:cs typeface="+mn-lt"/>
              </a:rPr>
              <a:t>and Violence</a:t>
            </a:r>
            <a:r>
              <a:rPr lang="en-US" sz="1800" kern="100">
                <a:effectLst/>
                <a:ea typeface="+mn-lt"/>
                <a:cs typeface="+mn-lt"/>
              </a:rPr>
              <a:t>.</a:t>
            </a:r>
            <a:endParaRPr lang="en-US">
              <a:ea typeface="+mn-lt"/>
              <a:cs typeface="+mn-lt"/>
            </a:endParaRPr>
          </a:p>
          <a:p>
            <a:pPr marL="285750" indent="-285750">
              <a:buFont typeface="Arial"/>
              <a:buChar char="•"/>
              <a:tabLst>
                <a:tab pos="457200" algn="l"/>
              </a:tabLst>
            </a:pPr>
            <a:r>
              <a:rPr lang="en-US" kern="100">
                <a:ea typeface="+mn-lt"/>
                <a:cs typeface="+mn-lt"/>
              </a:rPr>
              <a:t>Removes original moderation </a:t>
            </a:r>
            <a:r>
              <a:rPr lang="en-US" sz="1800" kern="100">
                <a:effectLst/>
                <a:ea typeface="+mn-lt"/>
                <a:cs typeface="+mn-lt"/>
              </a:rPr>
              <a:t>and </a:t>
            </a:r>
            <a:r>
              <a:rPr lang="en-US" kern="100">
                <a:ea typeface="+mn-lt"/>
                <a:cs typeface="+mn-lt"/>
              </a:rPr>
              <a:t>redundant columns to streamline the dataset</a:t>
            </a:r>
            <a:r>
              <a:rPr lang="en-US" sz="1800" kern="100">
                <a:effectLst/>
                <a:ea typeface="+mn-lt"/>
                <a:cs typeface="+mn-lt"/>
              </a:rPr>
              <a:t>.</a:t>
            </a:r>
            <a:endParaRPr lang="en-US">
              <a:ea typeface="+mn-lt"/>
              <a:cs typeface="+mn-lt"/>
            </a:endParaRPr>
          </a:p>
          <a:p>
            <a:pPr marL="285750" indent="-285750">
              <a:buFont typeface="Arial"/>
              <a:buChar char="•"/>
              <a:tabLst>
                <a:tab pos="457200" algn="l"/>
              </a:tabLst>
            </a:pPr>
            <a:r>
              <a:rPr lang="en-US" b="1" kern="100">
                <a:ea typeface="+mn-lt"/>
                <a:cs typeface="+mn-lt"/>
              </a:rPr>
              <a:t>Operational Efficiency</a:t>
            </a:r>
            <a:r>
              <a:rPr lang="en-US" kern="100">
                <a:ea typeface="+mn-lt"/>
                <a:cs typeface="+mn-lt"/>
              </a:rPr>
              <a:t>: Enhances data clarity by merging similar </a:t>
            </a:r>
            <a:r>
              <a:rPr lang="en-US" sz="1800" kern="100">
                <a:effectLst/>
                <a:ea typeface="+mn-lt"/>
                <a:cs typeface="+mn-lt"/>
              </a:rPr>
              <a:t>content </a:t>
            </a:r>
            <a:r>
              <a:rPr lang="en-US" kern="100">
                <a:ea typeface="+mn-lt"/>
                <a:cs typeface="+mn-lt"/>
              </a:rPr>
              <a:t>flags, aiding in faster decision-making and analysis</a:t>
            </a:r>
            <a:r>
              <a:rPr lang="en-US" sz="1800" kern="100">
                <a:effectLst/>
                <a:ea typeface="+mn-lt"/>
                <a:cs typeface="+mn-lt"/>
              </a:rPr>
              <a:t>.</a:t>
            </a:r>
            <a:endParaRPr lang="en-US">
              <a:ea typeface="+mn-lt"/>
              <a:cs typeface="+mn-lt"/>
            </a:endParaRPr>
          </a:p>
        </p:txBody>
      </p:sp>
    </p:spTree>
    <p:extLst>
      <p:ext uri="{BB962C8B-B14F-4D97-AF65-F5344CB8AC3E}">
        <p14:creationId xmlns:p14="http://schemas.microsoft.com/office/powerpoint/2010/main" val="4074534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810000" y="447188"/>
            <a:ext cx="10571998" cy="970450"/>
          </a:xfrm>
        </p:spPr>
        <p:txBody>
          <a:bodyPr vert="horz" lIns="91440" tIns="45720" rIns="91440" bIns="45720" rtlCol="0" anchor="b">
            <a:normAutofit/>
          </a:bodyPr>
          <a:lstStyle/>
          <a:p>
            <a:pPr algn="l"/>
            <a:r>
              <a:rPr lang="en-US" sz="4000">
                <a:solidFill>
                  <a:srgbClr val="FEFEFE"/>
                </a:solidFill>
              </a:rPr>
              <a:t>Problem Statement</a:t>
            </a: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818713" y="2413000"/>
            <a:ext cx="7199220" cy="3632200"/>
          </a:xfrm>
        </p:spPr>
        <p:txBody>
          <a:bodyPr vert="horz" lIns="91440" tIns="45720" rIns="91440" bIns="45720" rtlCol="0" anchor="ctr">
            <a:normAutofit fontScale="85000" lnSpcReduction="10000"/>
          </a:bodyPr>
          <a:lstStyle/>
          <a:p>
            <a:pPr marL="285750" indent="-285750" algn="l">
              <a:buFont typeface="Arial" panose="020B0604020202020204" pitchFamily="34" charset="0"/>
              <a:buChar char="•"/>
            </a:pPr>
            <a:r>
              <a:rPr lang="en-US" sz="1700">
                <a:solidFill>
                  <a:schemeClr val="tx1"/>
                </a:solidFill>
              </a:rPr>
              <a:t>The existing content moderation system on Reddit, primarily reliant on volunteer moderators, faces significant scalability challenges as the platform continues to grow. </a:t>
            </a:r>
          </a:p>
          <a:p>
            <a:pPr marL="285750" indent="-285750" algn="l">
              <a:buFont typeface="Arial" panose="020B0604020202020204" pitchFamily="34" charset="0"/>
              <a:buChar char="•"/>
            </a:pPr>
            <a:r>
              <a:rPr lang="en-US" sz="1700">
                <a:solidFill>
                  <a:schemeClr val="tx1"/>
                </a:solidFill>
              </a:rPr>
              <a:t>This system struggles with consistent enforcement of community guidelines across varied subreddits, leading to uneven user experiences. </a:t>
            </a:r>
          </a:p>
          <a:p>
            <a:pPr marL="285750" indent="-285750" algn="l">
              <a:buFont typeface="Arial" panose="020B0604020202020204" pitchFamily="34" charset="0"/>
              <a:buChar char="•"/>
            </a:pPr>
            <a:r>
              <a:rPr lang="en-US" sz="1700">
                <a:solidFill>
                  <a:schemeClr val="tx1"/>
                </a:solidFill>
              </a:rPr>
              <a:t>Moreover, as a public entity, Reddit must adhere to stricter regulatory standards, which the current volunteer-based approach may not sufficiently support. </a:t>
            </a:r>
          </a:p>
          <a:p>
            <a:pPr marL="285750" indent="-285750" algn="l">
              <a:buFont typeface="Arial" panose="020B0604020202020204" pitchFamily="34" charset="0"/>
              <a:buChar char="•"/>
            </a:pPr>
            <a:r>
              <a:rPr lang="en-US" sz="1700">
                <a:solidFill>
                  <a:schemeClr val="tx1"/>
                </a:solidFill>
              </a:rPr>
              <a:t>This inconsistency poses risks not only to user safety but also to advertiser confidence, as brands seek to avoid platforms that could associate them with inappropriate or harmful content.</a:t>
            </a:r>
          </a:p>
          <a:p>
            <a:pPr marL="285750" indent="-285750" algn="l">
              <a:buFont typeface="Arial" panose="020B0604020202020204" pitchFamily="34" charset="0"/>
              <a:buChar char="•"/>
            </a:pPr>
            <a:endParaRPr lang="en-US" sz="1700">
              <a:solidFill>
                <a:schemeClr val="tx1"/>
              </a:solidFill>
            </a:endParaRPr>
          </a:p>
          <a:p>
            <a:pPr algn="l"/>
            <a:r>
              <a:rPr lang="en-US" sz="1700">
                <a:solidFill>
                  <a:schemeClr val="tx1"/>
                </a:solidFill>
                <a:hlinkClick r:id="rId3"/>
              </a:rPr>
              <a:t>https://www.reuters.com/technology/reddit-dips-day-after-strong-nyse-debut-2024-03-22/</a:t>
            </a:r>
            <a:endParaRPr lang="en-US" sz="1700">
              <a:solidFill>
                <a:schemeClr val="tx1"/>
              </a:solidFill>
            </a:endParaRP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D8DA9DAA-006C-4F4B-980E-E3DF019B24E2}" type="slidenum">
              <a:rPr lang="en-US" smtClean="0">
                <a:solidFill>
                  <a:schemeClr val="accent1"/>
                </a:solidFill>
              </a:rPr>
              <a:pPr>
                <a:spcAft>
                  <a:spcPts val="600"/>
                </a:spcAft>
              </a:pPr>
              <a:t>2</a:t>
            </a:fld>
            <a:endParaRPr lang="en-US">
              <a:solidFill>
                <a:schemeClr val="accent1"/>
              </a:solidFill>
            </a:endParaRPr>
          </a:p>
        </p:txBody>
      </p:sp>
      <p:pic>
        <p:nvPicPr>
          <p:cNvPr id="1026" name="Picture 2" descr="Reddit's replacement mods may be putting its communities at risk - The Verge">
            <a:extLst>
              <a:ext uri="{FF2B5EF4-FFF2-40B4-BE49-F238E27FC236}">
                <a16:creationId xmlns:a16="http://schemas.microsoft.com/office/drawing/2014/main" id="{762E2713-2681-3057-06DA-5CC52AD47F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633" r="22723" b="-3"/>
          <a:stretch/>
        </p:blipFill>
        <p:spPr bwMode="auto">
          <a:xfrm>
            <a:off x="8293548" y="2413000"/>
            <a:ext cx="2915860" cy="3628362"/>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10000" y="447188"/>
            <a:ext cx="10571998" cy="970450"/>
          </a:xfrm>
        </p:spPr>
        <p:txBody>
          <a:bodyPr vert="horz" lIns="91440" tIns="45720" rIns="91440" bIns="45720" rtlCol="0" anchor="b">
            <a:normAutofit/>
          </a:bodyPr>
          <a:lstStyle/>
          <a:p>
            <a:pPr>
              <a:spcAft>
                <a:spcPts val="400"/>
              </a:spcAft>
            </a:pPr>
            <a:r>
              <a:rPr lang="en-US"/>
              <a:t>Export Data to Snowflake - Data Exporter</a:t>
            </a:r>
          </a:p>
        </p:txBody>
      </p:sp>
      <p:sp>
        <p:nvSpPr>
          <p:cNvPr id="27" name="TextBox 26">
            <a:extLst>
              <a:ext uri="{FF2B5EF4-FFF2-40B4-BE49-F238E27FC236}">
                <a16:creationId xmlns:a16="http://schemas.microsoft.com/office/drawing/2014/main" id="{E1C219E4-555C-B959-0B4F-ACDAAC71C056}"/>
              </a:ext>
            </a:extLst>
          </p:cNvPr>
          <p:cNvSpPr txBox="1"/>
          <p:nvPr/>
        </p:nvSpPr>
        <p:spPr>
          <a:xfrm>
            <a:off x="1094800" y="2401957"/>
            <a:ext cx="4310452" cy="3720546"/>
          </a:xfrm>
          <a:prstGeom prst="rect">
            <a:avLst/>
          </a:prstGeom>
        </p:spPr>
        <p:txBody>
          <a:bodyPr vert="horz" lIns="91440" tIns="45720" rIns="91440" bIns="45720" rtlCol="0" anchor="ctr">
            <a:noAutofit/>
          </a:bodyPr>
          <a:lstStyle/>
          <a:p>
            <a:pPr marL="285750" indent="-285750" defTabSz="457200">
              <a:lnSpc>
                <a:spcPct val="90000"/>
              </a:lnSpc>
              <a:spcBef>
                <a:spcPct val="20000"/>
              </a:spcBef>
              <a:spcAft>
                <a:spcPts val="600"/>
              </a:spcAft>
              <a:buClr>
                <a:schemeClr val="accent1"/>
              </a:buClr>
              <a:buFont typeface="Arial"/>
              <a:buChar char="•"/>
            </a:pPr>
            <a:r>
              <a:rPr lang="en-US" sz="1650"/>
              <a:t>Exports processed Reddit submissions and comments to Snowflake using Mage AI's </a:t>
            </a:r>
            <a:r>
              <a:rPr lang="en-US" sz="1650">
                <a:effectLst/>
              </a:rPr>
              <a:t>data exporter </a:t>
            </a:r>
            <a:r>
              <a:rPr lang="en-US" sz="1650"/>
              <a:t>decorators</a:t>
            </a:r>
            <a:r>
              <a:rPr lang="en-US" sz="1650">
                <a:effectLst/>
              </a:rPr>
              <a:t>.</a:t>
            </a:r>
            <a:endParaRPr lang="en-US" sz="1650"/>
          </a:p>
          <a:p>
            <a:pPr marL="285750" indent="-285750" defTabSz="457200">
              <a:lnSpc>
                <a:spcPct val="90000"/>
              </a:lnSpc>
              <a:spcBef>
                <a:spcPct val="20000"/>
              </a:spcBef>
              <a:spcAft>
                <a:spcPts val="600"/>
              </a:spcAft>
              <a:buClr>
                <a:schemeClr val="accent1"/>
              </a:buClr>
              <a:buFont typeface="Arial"/>
              <a:buChar char="•"/>
            </a:pPr>
            <a:r>
              <a:rPr lang="en-US" sz="1650"/>
              <a:t>Establishes connection to </a:t>
            </a:r>
            <a:r>
              <a:rPr lang="en-US" sz="1650">
                <a:effectLst/>
              </a:rPr>
              <a:t>Snowflake </a:t>
            </a:r>
            <a:r>
              <a:rPr lang="en-US" sz="1650"/>
              <a:t>and exports data </a:t>
            </a:r>
            <a:r>
              <a:rPr lang="en-US" sz="1650">
                <a:effectLst/>
              </a:rPr>
              <a:t>to </a:t>
            </a:r>
            <a:r>
              <a:rPr lang="en-US" sz="1650"/>
              <a:t>Snowflake tables </a:t>
            </a:r>
          </a:p>
          <a:p>
            <a:pPr marL="285750" indent="-285750" defTabSz="457200">
              <a:lnSpc>
                <a:spcPct val="90000"/>
              </a:lnSpc>
              <a:spcBef>
                <a:spcPct val="20000"/>
              </a:spcBef>
              <a:spcAft>
                <a:spcPts val="600"/>
              </a:spcAft>
              <a:buClr>
                <a:schemeClr val="accent1"/>
              </a:buClr>
              <a:buFont typeface="Arial"/>
              <a:buChar char="•"/>
            </a:pPr>
            <a:r>
              <a:rPr lang="en-US" sz="1650"/>
              <a:t>Tracks and updates repeat violator counts for both submissions and comments </a:t>
            </a:r>
            <a:r>
              <a:rPr lang="en-US" sz="1650">
                <a:effectLst/>
              </a:rPr>
              <a:t>within </a:t>
            </a:r>
            <a:r>
              <a:rPr lang="en-US" sz="1650"/>
              <a:t>specific subreddits.</a:t>
            </a:r>
          </a:p>
          <a:p>
            <a:pPr marL="285750" indent="-285750" defTabSz="457200">
              <a:lnSpc>
                <a:spcPct val="90000"/>
              </a:lnSpc>
              <a:spcBef>
                <a:spcPct val="20000"/>
              </a:spcBef>
              <a:spcAft>
                <a:spcPts val="600"/>
              </a:spcAft>
              <a:buClr>
                <a:schemeClr val="accent1"/>
              </a:buClr>
              <a:buFont typeface="Arial"/>
              <a:buChar char="•"/>
            </a:pPr>
            <a:r>
              <a:rPr lang="en-US" sz="1650"/>
              <a:t>Inserts new records or updates existing ones based on violation flags in </a:t>
            </a:r>
            <a:r>
              <a:rPr lang="en-US" sz="1650">
                <a:effectLst/>
              </a:rPr>
              <a:t>the </a:t>
            </a:r>
            <a:r>
              <a:rPr lang="en-US" sz="1650"/>
              <a:t>data</a:t>
            </a:r>
            <a:r>
              <a:rPr lang="en-US" sz="1650">
                <a:effectLst/>
              </a:rPr>
              <a:t>.</a:t>
            </a:r>
            <a:endParaRPr lang="en-US" sz="1650"/>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a:spcAft>
                <a:spcPts val="600"/>
              </a:spcAft>
            </a:pPr>
            <a:fld id="{D8DA9DAA-006C-4F4B-980E-E3DF019B24E2}" type="slidenum">
              <a:rPr lang="en-US" b="1" cap="all" spc="100" smtClean="0"/>
              <a:pPr>
                <a:spcAft>
                  <a:spcPts val="600"/>
                </a:spcAft>
              </a:pPr>
              <a:t>20</a:t>
            </a:fld>
            <a:endParaRPr lang="en-US" b="1" cap="all" spc="100"/>
          </a:p>
        </p:txBody>
      </p:sp>
      <p:pic>
        <p:nvPicPr>
          <p:cNvPr id="28" name="Graphic 27" descr="Snowflake">
            <a:extLst>
              <a:ext uri="{FF2B5EF4-FFF2-40B4-BE49-F238E27FC236}">
                <a16:creationId xmlns:a16="http://schemas.microsoft.com/office/drawing/2014/main" id="{2008D2A7-B99A-5308-42A3-79E9275D9B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2356" y="2413000"/>
            <a:ext cx="3716338" cy="371633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085509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8" name="Freeform 6">
            <a:extLst>
              <a:ext uri="{FF2B5EF4-FFF2-40B4-BE49-F238E27FC236}">
                <a16:creationId xmlns:a16="http://schemas.microsoft.com/office/drawing/2014/main" id="{11114F18-D12D-43C6-895F-5BA92C290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 name="Rounded Rectangle 16">
            <a:extLst>
              <a:ext uri="{FF2B5EF4-FFF2-40B4-BE49-F238E27FC236}">
                <a16:creationId xmlns:a16="http://schemas.microsoft.com/office/drawing/2014/main" id="{AF9B2B08-75D2-47EB-A5C0-986478393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458" y="643464"/>
            <a:ext cx="5365605" cy="3599352"/>
          </a:xfrm>
          <a:prstGeom prst="roundRect">
            <a:avLst>
              <a:gd name="adj" fmla="val 4219"/>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18">
            <a:extLst>
              <a:ext uri="{FF2B5EF4-FFF2-40B4-BE49-F238E27FC236}">
                <a16:creationId xmlns:a16="http://schemas.microsoft.com/office/drawing/2014/main" id="{7E25C7D9-6246-4DD6-8994-4BC3A9EE4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0932" y="643464"/>
            <a:ext cx="5365605" cy="3599352"/>
          </a:xfrm>
          <a:prstGeom prst="roundRect">
            <a:avLst>
              <a:gd name="adj" fmla="val 4219"/>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D16A414C-5E5E-4426-8403-003A08DA39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55" name="Freeform 9">
              <a:extLst>
                <a:ext uri="{FF2B5EF4-FFF2-40B4-BE49-F238E27FC236}">
                  <a16:creationId xmlns:a16="http://schemas.microsoft.com/office/drawing/2014/main" id="{94DB3BEE-6C96-46FB-8C15-8B113A650B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F40BAA06-E9BA-470B-A5C0-46A23420F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a:extLst>
                <a:ext uri="{FF2B5EF4-FFF2-40B4-BE49-F238E27FC236}">
                  <a16:creationId xmlns:a16="http://schemas.microsoft.com/office/drawing/2014/main" id="{062096F8-9F75-4506-A42C-8867603F67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10001" y="4817533"/>
            <a:ext cx="10572000" cy="779529"/>
          </a:xfrm>
        </p:spPr>
        <p:txBody>
          <a:bodyPr vert="horz" lIns="91440" tIns="45720" rIns="91440" bIns="45720" rtlCol="0" anchor="b">
            <a:normAutofit/>
          </a:bodyPr>
          <a:lstStyle/>
          <a:p>
            <a:pPr marL="0" marR="0">
              <a:spcAft>
                <a:spcPts val="400"/>
              </a:spcAft>
            </a:pPr>
            <a:r>
              <a:rPr lang="en-US"/>
              <a:t>User Dashboard</a:t>
            </a:r>
          </a:p>
        </p:txBody>
      </p:sp>
      <p:pic>
        <p:nvPicPr>
          <p:cNvPr id="3" name="Picture 2" descr="A screenshot of a graph&#10;&#10;Description automatically generated">
            <a:extLst>
              <a:ext uri="{FF2B5EF4-FFF2-40B4-BE49-F238E27FC236}">
                <a16:creationId xmlns:a16="http://schemas.microsoft.com/office/drawing/2014/main" id="{85011858-1B52-58B0-D74D-6012B0BB12A5}"/>
              </a:ext>
            </a:extLst>
          </p:cNvPr>
          <p:cNvPicPr>
            <a:picLocks noChangeAspect="1"/>
          </p:cNvPicPr>
          <p:nvPr/>
        </p:nvPicPr>
        <p:blipFill>
          <a:blip r:embed="rId2"/>
          <a:stretch>
            <a:fillRect/>
          </a:stretch>
        </p:blipFill>
        <p:spPr>
          <a:xfrm>
            <a:off x="1425625" y="809368"/>
            <a:ext cx="3779211" cy="3259570"/>
          </a:xfrm>
          <a:prstGeom prst="rect">
            <a:avLst/>
          </a:prstGeom>
        </p:spPr>
      </p:pic>
      <p:pic>
        <p:nvPicPr>
          <p:cNvPr id="8" name="Picture 7" descr="A screenshot of a graph&#10;&#10;Description automatically generated">
            <a:extLst>
              <a:ext uri="{FF2B5EF4-FFF2-40B4-BE49-F238E27FC236}">
                <a16:creationId xmlns:a16="http://schemas.microsoft.com/office/drawing/2014/main" id="{1644E517-6EE9-832A-D888-42BDF186741B}"/>
              </a:ext>
            </a:extLst>
          </p:cNvPr>
          <p:cNvPicPr>
            <a:picLocks noChangeAspect="1"/>
          </p:cNvPicPr>
          <p:nvPr/>
        </p:nvPicPr>
        <p:blipFill>
          <a:blip r:embed="rId3"/>
          <a:stretch>
            <a:fillRect/>
          </a:stretch>
        </p:blipFill>
        <p:spPr>
          <a:xfrm>
            <a:off x="6535468" y="813355"/>
            <a:ext cx="4656530" cy="3259570"/>
          </a:xfrm>
          <a:prstGeom prst="rect">
            <a:avLst/>
          </a:prstGeom>
        </p:spPr>
      </p:pic>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D8DA9DAA-006C-4F4B-980E-E3DF019B24E2}" type="slidenum">
              <a:rPr lang="en-US" b="1" cap="all" spc="100"/>
              <a:pPr>
                <a:spcAft>
                  <a:spcPts val="600"/>
                </a:spcAft>
              </a:pPr>
              <a:t>21</a:t>
            </a:fld>
            <a:endParaRPr lang="en-US" b="1" cap="all" spc="100"/>
          </a:p>
        </p:txBody>
      </p:sp>
    </p:spTree>
    <p:extLst>
      <p:ext uri="{BB962C8B-B14F-4D97-AF65-F5344CB8AC3E}">
        <p14:creationId xmlns:p14="http://schemas.microsoft.com/office/powerpoint/2010/main" val="4251067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0" name="Freeform 6">
            <a:extLst>
              <a:ext uri="{FF2B5EF4-FFF2-40B4-BE49-F238E27FC236}">
                <a16:creationId xmlns:a16="http://schemas.microsoft.com/office/drawing/2014/main" id="{11114F18-D12D-43C6-895F-5BA92C290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51" name="Group 50">
            <a:extLst>
              <a:ext uri="{FF2B5EF4-FFF2-40B4-BE49-F238E27FC236}">
                <a16:creationId xmlns:a16="http://schemas.microsoft.com/office/drawing/2014/main" id="{DE2DD4A6-DC96-421E-9E1C-7CD0D26814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42" name="Freeform 9">
              <a:extLst>
                <a:ext uri="{FF2B5EF4-FFF2-40B4-BE49-F238E27FC236}">
                  <a16:creationId xmlns:a16="http://schemas.microsoft.com/office/drawing/2014/main" id="{5E6BB74D-E85C-4CCB-90CE-024600640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42">
              <a:extLst>
                <a:ext uri="{FF2B5EF4-FFF2-40B4-BE49-F238E27FC236}">
                  <a16:creationId xmlns:a16="http://schemas.microsoft.com/office/drawing/2014/main" id="{52808592-600C-4349-9F27-EC36C0BA4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a:extLst>
                <a:ext uri="{FF2B5EF4-FFF2-40B4-BE49-F238E27FC236}">
                  <a16:creationId xmlns:a16="http://schemas.microsoft.com/office/drawing/2014/main" id="{B5E00D3B-1E29-4E11-BCD3-8E3A56F4B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10001" y="4817533"/>
            <a:ext cx="10572000" cy="779529"/>
          </a:xfrm>
        </p:spPr>
        <p:txBody>
          <a:bodyPr vert="horz" lIns="91440" tIns="45720" rIns="91440" bIns="45720" rtlCol="0" anchor="b">
            <a:normAutofit/>
          </a:bodyPr>
          <a:lstStyle/>
          <a:p>
            <a:pPr marL="0" marR="0">
              <a:spcAft>
                <a:spcPts val="400"/>
              </a:spcAft>
            </a:pPr>
            <a:r>
              <a:rPr lang="en-US"/>
              <a:t>User Dashboard</a:t>
            </a:r>
          </a:p>
        </p:txBody>
      </p:sp>
      <p:pic>
        <p:nvPicPr>
          <p:cNvPr id="8" name="Picture 7" descr="A screenshot of a graph&#10;&#10;Description automatically generated">
            <a:extLst>
              <a:ext uri="{FF2B5EF4-FFF2-40B4-BE49-F238E27FC236}">
                <a16:creationId xmlns:a16="http://schemas.microsoft.com/office/drawing/2014/main" id="{E6776D8F-EDCC-A40F-B5B5-61815F03C9D6}"/>
              </a:ext>
            </a:extLst>
          </p:cNvPr>
          <p:cNvPicPr>
            <a:picLocks noChangeAspect="1"/>
          </p:cNvPicPr>
          <p:nvPr/>
        </p:nvPicPr>
        <p:blipFill>
          <a:blip r:embed="rId2"/>
          <a:stretch>
            <a:fillRect/>
          </a:stretch>
        </p:blipFill>
        <p:spPr>
          <a:xfrm>
            <a:off x="6621838" y="625221"/>
            <a:ext cx="4407016" cy="3602736"/>
          </a:xfrm>
          <a:prstGeom prst="roundRect">
            <a:avLst>
              <a:gd name="adj" fmla="val 3876"/>
            </a:avLst>
          </a:prstGeom>
          <a:ln>
            <a:solidFill>
              <a:schemeClr val="accent1"/>
            </a:solidFill>
          </a:ln>
          <a:effectLst/>
        </p:spPr>
      </p:pic>
      <p:pic>
        <p:nvPicPr>
          <p:cNvPr id="3" name="Picture 2" descr="A screenshot of a graph&#10;&#10;Description automatically generated">
            <a:extLst>
              <a:ext uri="{FF2B5EF4-FFF2-40B4-BE49-F238E27FC236}">
                <a16:creationId xmlns:a16="http://schemas.microsoft.com/office/drawing/2014/main" id="{1BE354C9-D394-5E16-6092-1D294D222CB7}"/>
              </a:ext>
            </a:extLst>
          </p:cNvPr>
          <p:cNvPicPr>
            <a:picLocks noChangeAspect="1"/>
          </p:cNvPicPr>
          <p:nvPr/>
        </p:nvPicPr>
        <p:blipFill>
          <a:blip r:embed="rId3"/>
          <a:stretch>
            <a:fillRect/>
          </a:stretch>
        </p:blipFill>
        <p:spPr>
          <a:xfrm>
            <a:off x="810001" y="625221"/>
            <a:ext cx="4648692" cy="3602736"/>
          </a:xfrm>
          <a:prstGeom prst="roundRect">
            <a:avLst>
              <a:gd name="adj" fmla="val 3876"/>
            </a:avLst>
          </a:prstGeom>
          <a:ln>
            <a:solidFill>
              <a:schemeClr val="accent1"/>
            </a:solidFill>
          </a:ln>
          <a:effectLst/>
        </p:spPr>
      </p:pic>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D8DA9DAA-006C-4F4B-980E-E3DF019B24E2}" type="slidenum">
              <a:rPr lang="en-US" b="1" cap="all" spc="100"/>
              <a:pPr>
                <a:spcAft>
                  <a:spcPts val="600"/>
                </a:spcAft>
              </a:pPr>
              <a:t>22</a:t>
            </a:fld>
            <a:endParaRPr lang="en-US" b="1" cap="all" spc="100"/>
          </a:p>
        </p:txBody>
      </p:sp>
    </p:spTree>
    <p:extLst>
      <p:ext uri="{BB962C8B-B14F-4D97-AF65-F5344CB8AC3E}">
        <p14:creationId xmlns:p14="http://schemas.microsoft.com/office/powerpoint/2010/main" val="2628997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451514" y="1800225"/>
            <a:ext cx="3444211" cy="4241136"/>
          </a:xfrm>
        </p:spPr>
        <p:txBody>
          <a:bodyPr vert="horz" lIns="91440" tIns="45720" rIns="91440" bIns="45720" rtlCol="0" anchor="t">
            <a:normAutofit/>
          </a:bodyPr>
          <a:lstStyle/>
          <a:p>
            <a:pPr marL="0" marR="0">
              <a:spcAft>
                <a:spcPts val="400"/>
              </a:spcAft>
            </a:pPr>
            <a:r>
              <a:rPr lang="en-US" sz="4400"/>
              <a:t>Policy Checker Assistant</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D8DA9DAA-006C-4F4B-980E-E3DF019B24E2}" type="slidenum">
              <a:rPr lang="en-US" b="1" cap="all" spc="100" smtClean="0"/>
              <a:pPr>
                <a:spcAft>
                  <a:spcPts val="600"/>
                </a:spcAft>
              </a:pPr>
              <a:t>23</a:t>
            </a:fld>
            <a:endParaRPr lang="en-US" b="1" cap="all" spc="100"/>
          </a:p>
        </p:txBody>
      </p:sp>
      <p:pic>
        <p:nvPicPr>
          <p:cNvPr id="3" name="Picture 2">
            <a:extLst>
              <a:ext uri="{FF2B5EF4-FFF2-40B4-BE49-F238E27FC236}">
                <a16:creationId xmlns:a16="http://schemas.microsoft.com/office/drawing/2014/main" id="{93235024-96FA-34DE-20E5-079E222555B3}"/>
              </a:ext>
            </a:extLst>
          </p:cNvPr>
          <p:cNvPicPr>
            <a:picLocks noChangeAspect="1"/>
          </p:cNvPicPr>
          <p:nvPr/>
        </p:nvPicPr>
        <p:blipFill>
          <a:blip r:embed="rId3"/>
          <a:stretch>
            <a:fillRect/>
          </a:stretch>
        </p:blipFill>
        <p:spPr>
          <a:xfrm>
            <a:off x="6248234" y="537141"/>
            <a:ext cx="4684810" cy="5783717"/>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4096519145"/>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451514" y="1800225"/>
            <a:ext cx="3444211" cy="4241136"/>
          </a:xfrm>
        </p:spPr>
        <p:txBody>
          <a:bodyPr vert="horz" lIns="91440" tIns="45720" rIns="91440" bIns="45720" rtlCol="0" anchor="t">
            <a:normAutofit/>
          </a:bodyPr>
          <a:lstStyle/>
          <a:p>
            <a:pPr marL="0" marR="0">
              <a:spcAft>
                <a:spcPts val="400"/>
              </a:spcAft>
            </a:pPr>
            <a:r>
              <a:rPr lang="en-US" sz="4400"/>
              <a:t>Policy guide Chatbot </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D8DA9DAA-006C-4F4B-980E-E3DF019B24E2}" type="slidenum">
              <a:rPr lang="en-US" b="1" cap="all" spc="100" smtClean="0"/>
              <a:pPr>
                <a:spcAft>
                  <a:spcPts val="600"/>
                </a:spcAft>
              </a:pPr>
              <a:t>24</a:t>
            </a:fld>
            <a:endParaRPr lang="en-US" b="1" cap="all" spc="100"/>
          </a:p>
        </p:txBody>
      </p:sp>
      <p:pic>
        <p:nvPicPr>
          <p:cNvPr id="3" name="Picture 2" descr="A screenshot of a chat&#10;&#10;Description automatically generated">
            <a:extLst>
              <a:ext uri="{FF2B5EF4-FFF2-40B4-BE49-F238E27FC236}">
                <a16:creationId xmlns:a16="http://schemas.microsoft.com/office/drawing/2014/main" id="{862671BD-41B7-CB1F-884C-DF8DD0325CB0}"/>
              </a:ext>
            </a:extLst>
          </p:cNvPr>
          <p:cNvPicPr>
            <a:picLocks noChangeAspect="1"/>
          </p:cNvPicPr>
          <p:nvPr/>
        </p:nvPicPr>
        <p:blipFill rotWithShape="1">
          <a:blip r:embed="rId3"/>
          <a:srcRect l="-4677" t="-2653" r="-4540" b="-1915"/>
          <a:stretch/>
        </p:blipFill>
        <p:spPr>
          <a:xfrm>
            <a:off x="6307344" y="643465"/>
            <a:ext cx="4214318" cy="5397897"/>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3841577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134349" y="1819275"/>
            <a:ext cx="3606137" cy="4222087"/>
          </a:xfrm>
        </p:spPr>
        <p:txBody>
          <a:bodyPr vert="horz" lIns="91440" tIns="45720" rIns="91440" bIns="45720" rtlCol="0" anchor="t">
            <a:normAutofit/>
          </a:bodyPr>
          <a:lstStyle/>
          <a:p>
            <a:pPr marL="0" marR="0">
              <a:spcAft>
                <a:spcPts val="400"/>
              </a:spcAft>
            </a:pPr>
            <a:r>
              <a:rPr lang="en-US" sz="4400"/>
              <a:t>Policy guide assistant</a:t>
            </a:r>
          </a:p>
        </p:txBody>
      </p:sp>
      <p:pic>
        <p:nvPicPr>
          <p:cNvPr id="2" name="Picture 1">
            <a:extLst>
              <a:ext uri="{FF2B5EF4-FFF2-40B4-BE49-F238E27FC236}">
                <a16:creationId xmlns:a16="http://schemas.microsoft.com/office/drawing/2014/main" id="{8F57ABB7-D37B-4864-EEC2-94F7FA9C7CD6}"/>
              </a:ext>
            </a:extLst>
          </p:cNvPr>
          <p:cNvPicPr>
            <a:picLocks noChangeAspect="1"/>
          </p:cNvPicPr>
          <p:nvPr/>
        </p:nvPicPr>
        <p:blipFill rotWithShape="1">
          <a:blip r:embed="rId3"/>
          <a:srcRect t="-56" b="-56"/>
          <a:stretch/>
        </p:blipFill>
        <p:spPr>
          <a:xfrm>
            <a:off x="1510380" y="640477"/>
            <a:ext cx="4534234" cy="5403876"/>
          </a:xfrm>
          <a:prstGeom prst="roundRect">
            <a:avLst>
              <a:gd name="adj" fmla="val 3876"/>
            </a:avLst>
          </a:prstGeom>
          <a:ln>
            <a:solidFill>
              <a:schemeClr val="accent1"/>
            </a:solidFill>
          </a:ln>
          <a:effectLst/>
        </p:spPr>
      </p:pic>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D8DA9DAA-006C-4F4B-980E-E3DF019B24E2}" type="slidenum">
              <a:rPr lang="en-US" b="1" cap="all" spc="100">
                <a:solidFill>
                  <a:srgbClr val="FFFFFF"/>
                </a:solidFill>
              </a:rPr>
              <a:pPr>
                <a:spcAft>
                  <a:spcPts val="600"/>
                </a:spcAft>
              </a:pPr>
              <a:t>25</a:t>
            </a:fld>
            <a:endParaRPr lang="en-US" b="1" cap="all" spc="100">
              <a:solidFill>
                <a:srgbClr val="FFFFFF"/>
              </a:solidFill>
            </a:endParaRPr>
          </a:p>
        </p:txBody>
      </p:sp>
    </p:spTree>
    <p:extLst>
      <p:ext uri="{BB962C8B-B14F-4D97-AF65-F5344CB8AC3E}">
        <p14:creationId xmlns:p14="http://schemas.microsoft.com/office/powerpoint/2010/main" val="2868887898"/>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31">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134349" y="1819275"/>
            <a:ext cx="3606137" cy="4222087"/>
          </a:xfrm>
        </p:spPr>
        <p:txBody>
          <a:bodyPr vert="horz" lIns="91440" tIns="45720" rIns="91440" bIns="45720" rtlCol="0" anchor="t">
            <a:normAutofit/>
          </a:bodyPr>
          <a:lstStyle/>
          <a:p>
            <a:pPr marL="0" marR="0">
              <a:spcAft>
                <a:spcPts val="400"/>
              </a:spcAft>
            </a:pPr>
            <a:r>
              <a:rPr lang="en-US" sz="4400"/>
              <a:t>Policy customizer</a:t>
            </a:r>
          </a:p>
        </p:txBody>
      </p:sp>
      <p:pic>
        <p:nvPicPr>
          <p:cNvPr id="3" name="Picture 2" descr="A screenshot of a computer&#10;&#10;Description automatically generated">
            <a:extLst>
              <a:ext uri="{FF2B5EF4-FFF2-40B4-BE49-F238E27FC236}">
                <a16:creationId xmlns:a16="http://schemas.microsoft.com/office/drawing/2014/main" id="{90BC82A6-A1D8-3D7E-1112-7ACBAB24AA28}"/>
              </a:ext>
            </a:extLst>
          </p:cNvPr>
          <p:cNvPicPr>
            <a:picLocks noChangeAspect="1"/>
          </p:cNvPicPr>
          <p:nvPr/>
        </p:nvPicPr>
        <p:blipFill>
          <a:blip r:embed="rId3"/>
          <a:stretch>
            <a:fillRect/>
          </a:stretch>
        </p:blipFill>
        <p:spPr>
          <a:xfrm>
            <a:off x="1375434" y="643467"/>
            <a:ext cx="4804126" cy="5397896"/>
          </a:xfrm>
          <a:prstGeom prst="roundRect">
            <a:avLst>
              <a:gd name="adj" fmla="val 3876"/>
            </a:avLst>
          </a:prstGeom>
          <a:ln>
            <a:solidFill>
              <a:schemeClr val="accent1"/>
            </a:solidFill>
          </a:ln>
          <a:effectLst/>
        </p:spPr>
      </p:pic>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D8DA9DAA-006C-4F4B-980E-E3DF019B24E2}" type="slidenum">
              <a:rPr lang="en-US" b="1" cap="all" spc="100">
                <a:solidFill>
                  <a:srgbClr val="FFFFFF"/>
                </a:solidFill>
              </a:rPr>
              <a:pPr>
                <a:spcAft>
                  <a:spcPts val="600"/>
                </a:spcAft>
              </a:pPr>
              <a:t>26</a:t>
            </a:fld>
            <a:endParaRPr lang="en-US" b="1" cap="all" spc="100">
              <a:solidFill>
                <a:srgbClr val="FFFFFF"/>
              </a:solidFill>
            </a:endParaRPr>
          </a:p>
        </p:txBody>
      </p:sp>
    </p:spTree>
    <p:extLst>
      <p:ext uri="{BB962C8B-B14F-4D97-AF65-F5344CB8AC3E}">
        <p14:creationId xmlns:p14="http://schemas.microsoft.com/office/powerpoint/2010/main" val="787048627"/>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FBD3579-CBF8-E00E-C7C7-C34C38D604D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347ADF-C8B8-2C7F-2D56-E8DEC813E27F}"/>
              </a:ext>
            </a:extLst>
          </p:cNvPr>
          <p:cNvSpPr>
            <a:spLocks noGrp="1"/>
          </p:cNvSpPr>
          <p:nvPr>
            <p:ph type="ctrTitle"/>
          </p:nvPr>
        </p:nvSpPr>
        <p:spPr>
          <a:xfrm>
            <a:off x="6095999" y="1032918"/>
            <a:ext cx="5452533" cy="4792165"/>
          </a:xfrm>
          <a:effectLst/>
        </p:spPr>
        <p:txBody>
          <a:bodyPr vert="horz" lIns="91440" tIns="45720" rIns="91440" bIns="45720" rtlCol="0" anchor="ctr">
            <a:normAutofit/>
          </a:bodyPr>
          <a:lstStyle/>
          <a:p>
            <a:pPr algn="ctr"/>
            <a:r>
              <a:rPr lang="en-US" sz="6600" cap="all" spc="400"/>
              <a:t>THANK YOU</a:t>
            </a:r>
            <a:endParaRPr lang="en-US" sz="6600"/>
          </a:p>
        </p:txBody>
      </p:sp>
      <p:sp useBgFill="1">
        <p:nvSpPr>
          <p:cNvPr id="7" name="Freeform: Shape 6">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265825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10000" y="447188"/>
            <a:ext cx="10571998" cy="970450"/>
          </a:xfrm>
        </p:spPr>
        <p:txBody>
          <a:bodyPr vert="horz" lIns="91440" tIns="45720" rIns="91440" bIns="45720" rtlCol="0" anchor="b">
            <a:normAutofit/>
          </a:bodyPr>
          <a:lstStyle/>
          <a:p>
            <a:r>
              <a:rPr lang="en-US" sz="400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3916669" y="2528987"/>
            <a:ext cx="7066521" cy="3632200"/>
          </a:xfrm>
        </p:spPr>
        <p:txBody>
          <a:bodyPr vert="horz" lIns="91440" tIns="45720" rIns="91440" bIns="45720" rtlCol="0" anchor="ctr">
            <a:normAutofit/>
          </a:bodyPr>
          <a:lstStyle/>
          <a:p>
            <a:pPr marL="285750" indent="-285750">
              <a:lnSpc>
                <a:spcPct val="100000"/>
              </a:lnSpc>
              <a:buFont typeface="Arial" panose="020B0604020202020204" pitchFamily="34" charset="0"/>
              <a:buChar char="•"/>
            </a:pPr>
            <a:r>
              <a:rPr lang="en-US" sz="1400"/>
              <a:t>The ideation of our project, </a:t>
            </a:r>
            <a:r>
              <a:rPr lang="en-US" sz="1400" err="1"/>
              <a:t>SafeFeed</a:t>
            </a:r>
            <a:r>
              <a:rPr lang="en-US" sz="1400"/>
              <a:t>, is a context-aware content moderation system designed for Reddit, that utilizes </a:t>
            </a:r>
            <a:r>
              <a:rPr lang="en-US" sz="1400" err="1"/>
              <a:t>OpenAI's</a:t>
            </a:r>
            <a:r>
              <a:rPr lang="en-US" sz="1400"/>
              <a:t> state-of-the-art large language models with deepfake detection. </a:t>
            </a:r>
          </a:p>
          <a:p>
            <a:pPr marL="285750" indent="-285750">
              <a:lnSpc>
                <a:spcPct val="100000"/>
              </a:lnSpc>
              <a:buFont typeface="Arial" panose="020B0604020202020204" pitchFamily="34" charset="0"/>
              <a:buChar char="•"/>
            </a:pPr>
            <a:r>
              <a:rPr lang="en-US" sz="1400"/>
              <a:t>This robust system uses Mage for data orchestration and </a:t>
            </a:r>
            <a:r>
              <a:rPr lang="en-US" sz="1400" err="1"/>
              <a:t>Streamlit</a:t>
            </a:r>
            <a:r>
              <a:rPr lang="en-US" sz="1400"/>
              <a:t> for a user-friendly dashboard for real-time monitoring and management, ensuring a safe and engaging environment for all users.</a:t>
            </a:r>
          </a:p>
          <a:p>
            <a:pPr marL="285750" indent="-285750">
              <a:lnSpc>
                <a:spcPct val="100000"/>
              </a:lnSpc>
              <a:buFont typeface="Arial" panose="020B0604020202020204" pitchFamily="34" charset="0"/>
              <a:buChar char="•"/>
            </a:pPr>
            <a:r>
              <a:rPr lang="en-US" sz="1400" err="1"/>
              <a:t>SafeFeed</a:t>
            </a:r>
            <a:r>
              <a:rPr lang="en-US" sz="1400"/>
              <a:t> uniquely integrates text and image moderation and automates it using </a:t>
            </a:r>
            <a:r>
              <a:rPr lang="en-US" sz="1400" err="1"/>
              <a:t>OpenAI’s</a:t>
            </a:r>
            <a:r>
              <a:rPr lang="en-US" sz="1400"/>
              <a:t> LLMs, unlike other moderators that use machine learning models, setting a new standard in content moderation technology. </a:t>
            </a:r>
          </a:p>
          <a:p>
            <a:pPr marL="285750" indent="-285750">
              <a:lnSpc>
                <a:spcPct val="100000"/>
              </a:lnSpc>
              <a:buFont typeface="Arial" panose="020B0604020202020204" pitchFamily="34" charset="0"/>
              <a:buChar char="•"/>
            </a:pPr>
            <a:r>
              <a:rPr lang="en-US" sz="1400"/>
              <a:t>By automating content moderation and providing tools to actively manage and refine user interactions, </a:t>
            </a:r>
            <a:r>
              <a:rPr lang="en-US" sz="1400" err="1"/>
              <a:t>SafeFeed</a:t>
            </a:r>
            <a:r>
              <a:rPr lang="en-US" sz="1400"/>
              <a:t> not only protects but also enhances the user experience on Reddit, making it an indispensable tool for subreddit moderators and business users.</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D8DA9DAA-006C-4F4B-980E-E3DF019B24E2}" type="slidenum">
              <a:rPr lang="en-US" smtClean="0">
                <a:solidFill>
                  <a:schemeClr val="accent1"/>
                </a:solidFill>
              </a:rPr>
              <a:pPr>
                <a:spcAft>
                  <a:spcPts val="600"/>
                </a:spcAft>
              </a:pPr>
              <a:t>3</a:t>
            </a:fld>
            <a:endParaRPr lang="en-US">
              <a:solidFill>
                <a:schemeClr val="accent1"/>
              </a:solidFill>
            </a:endParaRPr>
          </a:p>
        </p:txBody>
      </p:sp>
      <p:pic>
        <p:nvPicPr>
          <p:cNvPr id="5" name="Picture 4" descr="A round blue and black sign with a white cartoon character and red dots&#10;&#10;Description automatically generated">
            <a:extLst>
              <a:ext uri="{FF2B5EF4-FFF2-40B4-BE49-F238E27FC236}">
                <a16:creationId xmlns:a16="http://schemas.microsoft.com/office/drawing/2014/main" id="{A1EEC22F-49CA-8A0E-BFA4-3065241030B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769" t="8695" r="7710" b="8747"/>
          <a:stretch/>
        </p:blipFill>
        <p:spPr bwMode="auto">
          <a:xfrm>
            <a:off x="548549" y="2806395"/>
            <a:ext cx="2913062" cy="2845407"/>
          </a:xfrm>
          <a:prstGeom prst="roundRect">
            <a:avLst>
              <a:gd name="adj" fmla="val 3876"/>
            </a:avLst>
          </a:prstGeom>
          <a:noFill/>
          <a:ln>
            <a:solidFill>
              <a:schemeClr val="accent1"/>
            </a:solidFill>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10000" y="447188"/>
            <a:ext cx="10571998" cy="970450"/>
          </a:xfrm>
        </p:spPr>
        <p:txBody>
          <a:bodyPr vert="horz" lIns="91440" tIns="45720" rIns="91440" bIns="45720" rtlCol="0" anchor="b">
            <a:normAutofit/>
          </a:bodyPr>
          <a:lstStyle/>
          <a:p>
            <a:r>
              <a:rPr lang="en-US" sz="4000"/>
              <a:t>FEATURES</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616940" y="2416838"/>
            <a:ext cx="7199220" cy="3632200"/>
          </a:xfrm>
        </p:spPr>
        <p:txBody>
          <a:bodyPr vert="horz" lIns="91440" tIns="45720" rIns="91440" bIns="45720" rtlCol="0" anchor="ctr">
            <a:normAutofit fontScale="92500" lnSpcReduction="10000"/>
          </a:bodyPr>
          <a:lstStyle/>
          <a:p>
            <a:pPr marL="285750" indent="-285750">
              <a:lnSpc>
                <a:spcPct val="100000"/>
              </a:lnSpc>
              <a:buFont typeface="Arial" panose="020B0604020202020204" pitchFamily="34" charset="0"/>
              <a:buChar char="•"/>
            </a:pPr>
            <a:r>
              <a:rPr lang="en-US" sz="1400"/>
              <a:t>Scrapes data automatically from Reddit, ensuring comprehensive coverage of all user interactions</a:t>
            </a:r>
          </a:p>
          <a:p>
            <a:pPr marL="285750" indent="-285750">
              <a:lnSpc>
                <a:spcPct val="100000"/>
              </a:lnSpc>
              <a:buFont typeface="Arial" panose="020B0604020202020204" pitchFamily="34" charset="0"/>
              <a:buChar char="•"/>
            </a:pPr>
            <a:r>
              <a:rPr lang="en-US" sz="1400"/>
              <a:t>Utilizes </a:t>
            </a:r>
            <a:r>
              <a:rPr lang="en-US" sz="1400" err="1"/>
              <a:t>OpenAI’s</a:t>
            </a:r>
            <a:r>
              <a:rPr lang="en-US" sz="1400"/>
              <a:t> large language models to analyze posts and comments instantaneously, flagging inappropriate content such as hate speech, harassment or violence</a:t>
            </a:r>
          </a:p>
          <a:p>
            <a:pPr marL="285750" indent="-285750">
              <a:lnSpc>
                <a:spcPct val="100000"/>
              </a:lnSpc>
              <a:buFont typeface="Arial" panose="020B0604020202020204" pitchFamily="34" charset="0"/>
              <a:buChar char="•"/>
            </a:pPr>
            <a:r>
              <a:rPr lang="en-US" sz="1400"/>
              <a:t>Incorporates Deepfake Detect model to detect AI-generated images, addressing the evolving challenge of synthetic media on social platforms</a:t>
            </a:r>
          </a:p>
          <a:p>
            <a:pPr marL="285750" indent="-285750">
              <a:lnSpc>
                <a:spcPct val="100000"/>
              </a:lnSpc>
              <a:buFont typeface="Arial" panose="020B0604020202020204" pitchFamily="34" charset="0"/>
              <a:buChar char="•"/>
            </a:pPr>
            <a:r>
              <a:rPr lang="en-US" sz="1400"/>
              <a:t>Provides a dashboard for business users, allowing them to monitor subreddit activities, view analytics on flagged content and track moderation outcomes to ensure community guidelines are upheld and to enhance user interaction without increasing moderator workload</a:t>
            </a:r>
          </a:p>
          <a:p>
            <a:pPr marL="285750" indent="-285750">
              <a:lnSpc>
                <a:spcPct val="100000"/>
              </a:lnSpc>
              <a:buFont typeface="Arial" panose="020B0604020202020204" pitchFamily="34" charset="0"/>
              <a:buChar char="•"/>
            </a:pPr>
            <a:r>
              <a:rPr lang="en-US" sz="1400"/>
              <a:t>Allows moderators to define custom moderation policies tailored to specific subreddit needs</a:t>
            </a:r>
          </a:p>
          <a:p>
            <a:pPr marL="285750" indent="-285750">
              <a:lnSpc>
                <a:spcPct val="100000"/>
              </a:lnSpc>
              <a:buFont typeface="Arial" panose="020B0604020202020204" pitchFamily="34" charset="0"/>
              <a:buChar char="•"/>
            </a:pPr>
            <a:r>
              <a:rPr lang="en-US" sz="1400"/>
              <a:t>Features a chatbot that moderators can interact with to query details about the policy impacts, making the system highly responsive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D8DA9DAA-006C-4F4B-980E-E3DF019B24E2}" type="slidenum">
              <a:rPr lang="en-US" smtClean="0">
                <a:solidFill>
                  <a:schemeClr val="accent1"/>
                </a:solidFill>
              </a:rPr>
              <a:pPr>
                <a:spcAft>
                  <a:spcPts val="600"/>
                </a:spcAft>
              </a:pPr>
              <a:t>4</a:t>
            </a:fld>
            <a:endParaRPr lang="en-US">
              <a:solidFill>
                <a:schemeClr val="accent1"/>
              </a:solidFill>
            </a:endParaRPr>
          </a:p>
        </p:txBody>
      </p:sp>
      <p:pic>
        <p:nvPicPr>
          <p:cNvPr id="2" name="Picture 1" descr="Data collection in quantitative research - FFIND">
            <a:extLst>
              <a:ext uri="{FF2B5EF4-FFF2-40B4-BE49-F238E27FC236}">
                <a16:creationId xmlns:a16="http://schemas.microsoft.com/office/drawing/2014/main" id="{C46894B8-4E31-D3B1-B3E5-8037557D499E}"/>
              </a:ext>
            </a:extLst>
          </p:cNvPr>
          <p:cNvPicPr>
            <a:picLocks noChangeAspect="1"/>
          </p:cNvPicPr>
          <p:nvPr/>
        </p:nvPicPr>
        <p:blipFill rotWithShape="1">
          <a:blip r:embed="rId2"/>
          <a:srcRect l="28866" r="28944"/>
          <a:stretch/>
        </p:blipFill>
        <p:spPr>
          <a:xfrm>
            <a:off x="8175193" y="2416838"/>
            <a:ext cx="2915860" cy="3628362"/>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847846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451515" y="1734857"/>
            <a:ext cx="3765483" cy="3388287"/>
          </a:xfrm>
        </p:spPr>
        <p:txBody>
          <a:bodyPr anchor="ctr">
            <a:normAutofit/>
          </a:bodyPr>
          <a:lstStyle/>
          <a:p>
            <a:r>
              <a:rPr lang="en-US"/>
              <a:t>TOOLS &amp; MODELS USED</a:t>
            </a:r>
          </a:p>
        </p:txBody>
      </p:sp>
      <p:sp>
        <p:nvSpPr>
          <p:cNvPr id="3" name="Content Placeholder 2">
            <a:extLst>
              <a:ext uri="{FF2B5EF4-FFF2-40B4-BE49-F238E27FC236}">
                <a16:creationId xmlns:a16="http://schemas.microsoft.com/office/drawing/2014/main" id="{9C794A5E-77E1-820C-DA35-7FDEFBC38641}"/>
              </a:ext>
            </a:extLst>
          </p:cNvPr>
          <p:cNvSpPr>
            <a:spLocks noGrp="1"/>
          </p:cNvSpPr>
          <p:nvPr>
            <p:ph idx="1"/>
          </p:nvPr>
        </p:nvSpPr>
        <p:spPr>
          <a:xfrm>
            <a:off x="6008068" y="369393"/>
            <a:ext cx="5884506" cy="5893435"/>
          </a:xfrm>
          <a:effectLst/>
        </p:spPr>
        <p:txBody>
          <a:bodyPr>
            <a:normAutofit fontScale="92500" lnSpcReduction="20000"/>
          </a:bodyPr>
          <a:lstStyle/>
          <a:p>
            <a:pPr marL="0" indent="0">
              <a:buNone/>
            </a:pPr>
            <a:endParaRPr lang="en-US"/>
          </a:p>
          <a:p>
            <a:pPr marL="285750" indent="-285750">
              <a:buFont typeface="Arial" charset="2"/>
              <a:buChar char="•"/>
            </a:pPr>
            <a:r>
              <a:rPr lang="en-US" err="1"/>
              <a:t>Github</a:t>
            </a:r>
            <a:r>
              <a:rPr lang="en-US"/>
              <a:t> Projects </a:t>
            </a:r>
            <a:r>
              <a:rPr lang="en-US">
                <a:ea typeface="+mn-lt"/>
                <a:cs typeface="+mn-lt"/>
              </a:rPr>
              <a:t>– </a:t>
            </a:r>
            <a:r>
              <a:rPr lang="en-US"/>
              <a:t> </a:t>
            </a:r>
            <a:r>
              <a:rPr lang="en-US">
                <a:ea typeface="+mn-lt"/>
                <a:cs typeface="+mn-lt"/>
              </a:rPr>
              <a:t>Version Control</a:t>
            </a:r>
            <a:endParaRPr lang="en-US" b="1">
              <a:ea typeface="+mn-lt"/>
              <a:cs typeface="+mn-lt"/>
            </a:endParaRPr>
          </a:p>
          <a:p>
            <a:pPr marL="285750" indent="-285750">
              <a:buFont typeface="Arial" charset="2"/>
              <a:buChar char="•"/>
            </a:pPr>
            <a:r>
              <a:rPr lang="en-US">
                <a:ea typeface="+mn-lt"/>
                <a:cs typeface="+mn-lt"/>
              </a:rPr>
              <a:t>Python</a:t>
            </a:r>
            <a:r>
              <a:rPr lang="en-US"/>
              <a:t> </a:t>
            </a:r>
            <a:r>
              <a:rPr lang="en-US">
                <a:ea typeface="+mn-lt"/>
                <a:cs typeface="+mn-lt"/>
              </a:rPr>
              <a:t>– </a:t>
            </a:r>
            <a:r>
              <a:rPr lang="en-US"/>
              <a:t> </a:t>
            </a:r>
            <a:r>
              <a:rPr lang="en-US">
                <a:ea typeface="+mn-lt"/>
                <a:cs typeface="+mn-lt"/>
              </a:rPr>
              <a:t>Programming Language</a:t>
            </a:r>
          </a:p>
          <a:p>
            <a:pPr marL="285750" indent="-285750">
              <a:buFont typeface="Arial" charset="2"/>
              <a:buChar char="•"/>
            </a:pPr>
            <a:r>
              <a:rPr lang="en-US" err="1">
                <a:ea typeface="+mn-lt"/>
                <a:cs typeface="+mn-lt"/>
              </a:rPr>
              <a:t>Streamlit</a:t>
            </a:r>
            <a:r>
              <a:rPr lang="en-US">
                <a:ea typeface="+mn-lt"/>
                <a:cs typeface="+mn-lt"/>
              </a:rPr>
              <a:t> – Frontend</a:t>
            </a:r>
          </a:p>
          <a:p>
            <a:pPr marL="285750" indent="-285750">
              <a:buFont typeface="Arial" charset="2"/>
              <a:buChar char="•"/>
            </a:pPr>
            <a:r>
              <a:rPr lang="en-US">
                <a:ea typeface="+mn-lt"/>
                <a:cs typeface="+mn-lt"/>
              </a:rPr>
              <a:t>Snowflake –  Data Warehouse</a:t>
            </a:r>
          </a:p>
          <a:p>
            <a:pPr marL="285750" indent="-285750">
              <a:buFont typeface="Arial" charset="2"/>
              <a:buChar char="•"/>
            </a:pPr>
            <a:r>
              <a:rPr lang="en-US">
                <a:ea typeface="+mn-lt"/>
                <a:cs typeface="+mn-lt"/>
              </a:rPr>
              <a:t>Mage – Data Orchestration</a:t>
            </a:r>
          </a:p>
          <a:p>
            <a:pPr marL="285750" indent="-285750">
              <a:buFont typeface="Arial" charset="2"/>
              <a:buChar char="•"/>
            </a:pPr>
            <a:r>
              <a:rPr lang="en-US">
                <a:ea typeface="+mn-lt"/>
                <a:cs typeface="+mn-lt"/>
              </a:rPr>
              <a:t>PRAW – Python Reddit API Wrapper</a:t>
            </a:r>
          </a:p>
          <a:p>
            <a:pPr>
              <a:buFont typeface="Arial" charset="2"/>
              <a:buChar char="•"/>
            </a:pPr>
            <a:endParaRPr lang="en-US" b="1"/>
          </a:p>
          <a:p>
            <a:pPr marL="0" indent="0">
              <a:buNone/>
            </a:pPr>
            <a:r>
              <a:rPr lang="en-US" sz="2800" b="1">
                <a:latin typeface="+mj-lt"/>
              </a:rPr>
              <a:t>Models Tested:</a:t>
            </a:r>
            <a:endParaRPr lang="en-US"/>
          </a:p>
          <a:p>
            <a:pPr>
              <a:buFont typeface="Arial" charset="2"/>
              <a:buChar char="•"/>
            </a:pPr>
            <a:r>
              <a:rPr lang="en-US"/>
              <a:t>Claude from Anthropic</a:t>
            </a:r>
          </a:p>
          <a:p>
            <a:pPr>
              <a:buFont typeface="Arial" charset="2"/>
              <a:buChar char="•"/>
            </a:pPr>
            <a:r>
              <a:rPr lang="en-US"/>
              <a:t>Jurassic2 from AI21 labs</a:t>
            </a:r>
          </a:p>
          <a:p>
            <a:pPr>
              <a:buFont typeface="Arial" charset="2"/>
              <a:buChar char="•"/>
            </a:pPr>
            <a:r>
              <a:rPr lang="en-US"/>
              <a:t>GPT4 from OpenAI </a:t>
            </a:r>
          </a:p>
          <a:p>
            <a:pPr>
              <a:buFont typeface="Arial" charset="2"/>
              <a:buChar char="•"/>
            </a:pPr>
            <a:r>
              <a:rPr lang="en-US"/>
              <a:t>BLIP and CLIP caption generator (Image)</a:t>
            </a:r>
          </a:p>
          <a:p>
            <a:pPr>
              <a:buFont typeface="Arial" charset="2"/>
              <a:buChar char="•"/>
            </a:pPr>
            <a:r>
              <a:rPr lang="en-US" sz="1800">
                <a:latin typeface="+mj-lt"/>
              </a:rPr>
              <a:t>uform-gen2-dpo </a:t>
            </a:r>
            <a:r>
              <a:rPr lang="en-US"/>
              <a:t>caption generator </a:t>
            </a:r>
            <a:r>
              <a:rPr lang="en-US" sz="1800">
                <a:latin typeface="+mj-lt"/>
              </a:rPr>
              <a:t>(Image)</a:t>
            </a:r>
            <a:endParaRPr lang="en-US"/>
          </a:p>
          <a:p>
            <a:pPr>
              <a:buFont typeface="Arial" charset="2"/>
              <a:buChar char="•"/>
            </a:pPr>
            <a:r>
              <a:rPr lang="en-US" err="1"/>
              <a:t>waifu</a:t>
            </a:r>
            <a:r>
              <a:rPr lang="en-US"/>
              <a:t>-diffusion tagger (Image)</a:t>
            </a:r>
          </a:p>
          <a:p>
            <a:pPr>
              <a:buFont typeface="Arial" charset="2"/>
              <a:buChar char="•"/>
            </a:pPr>
            <a:r>
              <a:rPr lang="en-US" sz="1800">
                <a:ea typeface="+mj-lt"/>
                <a:cs typeface="+mj-lt"/>
              </a:rPr>
              <a:t>OpenAI's Moderation API</a:t>
            </a:r>
            <a:endParaRPr lang="en-US"/>
          </a:p>
          <a:p>
            <a:pPr>
              <a:buFont typeface="Arial" charset="2"/>
              <a:buChar char="•"/>
            </a:pPr>
            <a:endParaRPr lang="en-US"/>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10678331" y="5915888"/>
            <a:ext cx="1062155" cy="490599"/>
          </a:xfrm>
        </p:spPr>
        <p:txBody>
          <a:bodyPr>
            <a:normAutofit/>
          </a:bodyPr>
          <a:lstStyle/>
          <a:p>
            <a:pPr>
              <a:spcAft>
                <a:spcPts val="600"/>
              </a:spcAft>
            </a:pPr>
            <a:fld id="{D8DA9DAA-006C-4F4B-980E-E3DF019B24E2}" type="slidenum">
              <a:rPr lang="en-US" b="1" cap="all" spc="100" smtClean="0"/>
              <a:pPr>
                <a:spcAft>
                  <a:spcPts val="600"/>
                </a:spcAft>
              </a:pPr>
              <a:t>5</a:t>
            </a:fld>
            <a:endParaRPr lang="en-US" b="1" cap="all" spc="100"/>
          </a:p>
        </p:txBody>
      </p:sp>
    </p:spTree>
    <p:extLst>
      <p:ext uri="{BB962C8B-B14F-4D97-AF65-F5344CB8AC3E}">
        <p14:creationId xmlns:p14="http://schemas.microsoft.com/office/powerpoint/2010/main" val="78391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10000" y="447188"/>
            <a:ext cx="5359921" cy="970450"/>
          </a:xfrm>
        </p:spPr>
        <p:txBody>
          <a:bodyPr>
            <a:normAutofit/>
          </a:bodyPr>
          <a:lstStyle/>
          <a:p>
            <a:r>
              <a:rPr lang="en-US"/>
              <a:t>Model Selection</a:t>
            </a:r>
          </a:p>
        </p:txBody>
      </p:sp>
      <p:sp>
        <p:nvSpPr>
          <p:cNvPr id="3" name="Content Placeholder 2">
            <a:extLst>
              <a:ext uri="{FF2B5EF4-FFF2-40B4-BE49-F238E27FC236}">
                <a16:creationId xmlns:a16="http://schemas.microsoft.com/office/drawing/2014/main" id="{9C794A5E-77E1-820C-DA35-7FDEFBC38641}"/>
              </a:ext>
            </a:extLst>
          </p:cNvPr>
          <p:cNvSpPr>
            <a:spLocks noGrp="1"/>
          </p:cNvSpPr>
          <p:nvPr>
            <p:ph idx="1"/>
          </p:nvPr>
        </p:nvSpPr>
        <p:spPr>
          <a:xfrm>
            <a:off x="475561" y="2353339"/>
            <a:ext cx="5502329" cy="4288466"/>
          </a:xfrm>
        </p:spPr>
        <p:txBody>
          <a:bodyPr>
            <a:normAutofit fontScale="85000" lnSpcReduction="10000"/>
          </a:bodyPr>
          <a:lstStyle/>
          <a:p>
            <a:pPr marL="0" indent="0">
              <a:lnSpc>
                <a:spcPct val="90000"/>
              </a:lnSpc>
              <a:buNone/>
            </a:pPr>
            <a:r>
              <a:rPr lang="en-US" sz="2800">
                <a:latin typeface="+mj-lt"/>
              </a:rPr>
              <a:t>Claude from Anthropic</a:t>
            </a:r>
          </a:p>
          <a:p>
            <a:pPr>
              <a:lnSpc>
                <a:spcPct val="90000"/>
              </a:lnSpc>
              <a:buFont typeface="Arial" charset="2"/>
              <a:buChar char="•"/>
            </a:pPr>
            <a:endParaRPr lang="en-US" sz="1400">
              <a:latin typeface="+mj-lt"/>
            </a:endParaRPr>
          </a:p>
          <a:p>
            <a:pPr>
              <a:lnSpc>
                <a:spcPct val="90000"/>
              </a:lnSpc>
              <a:spcBef>
                <a:spcPts val="0"/>
              </a:spcBef>
              <a:spcAft>
                <a:spcPts val="800"/>
              </a:spcAft>
              <a:buFont typeface="Symbol" panose="05050102010706020507" pitchFamily="18" charset="2"/>
              <a:buChar char=""/>
            </a:pPr>
            <a:r>
              <a:rPr lang="en-US" sz="1900" kern="100">
                <a:latin typeface="Aptos" panose="020B0004020202020204" pitchFamily="34" charset="0"/>
                <a:cs typeface="Times New Roman" panose="02020603050405020304" pitchFamily="18" charset="0"/>
              </a:rPr>
              <a:t>In the course of evaluating various AI solutions, we conducted a thorough analysis of Claude by Anthropic.</a:t>
            </a:r>
          </a:p>
          <a:p>
            <a:pPr>
              <a:lnSpc>
                <a:spcPct val="90000"/>
              </a:lnSpc>
              <a:spcBef>
                <a:spcPts val="0"/>
              </a:spcBef>
              <a:spcAft>
                <a:spcPts val="800"/>
              </a:spcAft>
              <a:buFont typeface="Symbol" panose="05050102010706020507" pitchFamily="18" charset="2"/>
              <a:buChar char=""/>
            </a:pPr>
            <a:r>
              <a:rPr lang="en-US" sz="1900" kern="100">
                <a:effectLst/>
                <a:latin typeface="Aptos" panose="020B0004020202020204" pitchFamily="34" charset="0"/>
                <a:ea typeface="Aptos" panose="020B0004020202020204" pitchFamily="34" charset="0"/>
                <a:cs typeface="Times New Roman" panose="02020603050405020304" pitchFamily="18" charset="0"/>
              </a:rPr>
              <a:t>While Claude delivered responses that aligned with our expectations, we encountered a significant limitation regarding the types of files it could process. </a:t>
            </a:r>
          </a:p>
          <a:p>
            <a:pPr>
              <a:lnSpc>
                <a:spcPct val="90000"/>
              </a:lnSpc>
              <a:spcBef>
                <a:spcPts val="0"/>
              </a:spcBef>
              <a:spcAft>
                <a:spcPts val="800"/>
              </a:spcAft>
              <a:buFont typeface="Symbol" panose="05050102010706020507" pitchFamily="18" charset="2"/>
              <a:buChar char=""/>
            </a:pPr>
            <a:r>
              <a:rPr lang="en-US" sz="1900" kern="100">
                <a:effectLst/>
                <a:latin typeface="Aptos" panose="020B0004020202020204" pitchFamily="34" charset="0"/>
                <a:ea typeface="Aptos" panose="020B0004020202020204" pitchFamily="34" charset="0"/>
                <a:cs typeface="Times New Roman" panose="02020603050405020304" pitchFamily="18" charset="0"/>
              </a:rPr>
              <a:t>Claude's system architecture is configured to accept image files exclusively, thereby restricting the scope of input formats. </a:t>
            </a:r>
          </a:p>
          <a:p>
            <a:pPr>
              <a:lnSpc>
                <a:spcPct val="90000"/>
              </a:lnSpc>
              <a:spcBef>
                <a:spcPts val="0"/>
              </a:spcBef>
              <a:spcAft>
                <a:spcPts val="800"/>
              </a:spcAft>
              <a:buFont typeface="Symbol" panose="05050102010706020507" pitchFamily="18" charset="2"/>
              <a:buChar char=""/>
            </a:pPr>
            <a:r>
              <a:rPr lang="en-US" sz="1900" kern="100">
                <a:effectLst/>
                <a:latin typeface="Aptos" panose="020B0004020202020204" pitchFamily="34" charset="0"/>
                <a:ea typeface="Aptos" panose="020B0004020202020204" pitchFamily="34" charset="0"/>
                <a:cs typeface="Times New Roman" panose="02020603050405020304" pitchFamily="18" charset="0"/>
              </a:rPr>
              <a:t>Consequently, Claude was incompatible with our requirement to process JSON files, which are integral to our operation as they encapsulate the context of our policy data. </a:t>
            </a:r>
          </a:p>
          <a:p>
            <a:pPr>
              <a:lnSpc>
                <a:spcPct val="90000"/>
              </a:lnSpc>
              <a:spcBef>
                <a:spcPts val="0"/>
              </a:spcBef>
              <a:spcAft>
                <a:spcPts val="800"/>
              </a:spcAft>
              <a:buFont typeface="Symbol" panose="05050102010706020507" pitchFamily="18" charset="2"/>
              <a:buChar char=""/>
            </a:pPr>
            <a:r>
              <a:rPr lang="en-US" sz="1900" kern="100">
                <a:effectLst/>
                <a:latin typeface="Aptos" panose="020B0004020202020204" pitchFamily="34" charset="0"/>
                <a:ea typeface="Aptos" panose="020B0004020202020204" pitchFamily="34" charset="0"/>
                <a:cs typeface="Times New Roman" panose="02020603050405020304" pitchFamily="18" charset="0"/>
              </a:rPr>
              <a:t>This incompatibility was the primary factor in our decision to seek alternative AI solutions better suited to our needs.</a:t>
            </a:r>
          </a:p>
          <a:p>
            <a:pPr>
              <a:lnSpc>
                <a:spcPct val="90000"/>
              </a:lnSpc>
              <a:buFont typeface="Arial" charset="2"/>
              <a:buChar char="•"/>
            </a:pPr>
            <a:endParaRPr lang="en-US" sz="1400">
              <a:latin typeface="+mj-lt"/>
            </a:endParaRPr>
          </a:p>
        </p:txBody>
      </p:sp>
      <p:sp>
        <p:nvSpPr>
          <p:cNvPr id="11" name="Rectangle 10">
            <a:extLst>
              <a:ext uri="{FF2B5EF4-FFF2-40B4-BE49-F238E27FC236}">
                <a16:creationId xmlns:a16="http://schemas.microsoft.com/office/drawing/2014/main" id="{1C524A27-B6C0-41EA-ABCB-AA2E61FC0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898" y="0"/>
            <a:ext cx="571305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7">
            <a:extLst>
              <a:ext uri="{FF2B5EF4-FFF2-40B4-BE49-F238E27FC236}">
                <a16:creationId xmlns:a16="http://schemas.microsoft.com/office/drawing/2014/main" id="{F3FCE8DC-E7A6-4A8F-BB57-A87EC4B84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8932" y="958640"/>
            <a:ext cx="4419604"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274919C0-7B2B-FEA1-8BA2-71CB7451D5F2}"/>
              </a:ext>
            </a:extLst>
          </p:cNvPr>
          <p:cNvPicPr>
            <a:picLocks noChangeAspect="1"/>
          </p:cNvPicPr>
          <p:nvPr/>
        </p:nvPicPr>
        <p:blipFill rotWithShape="1">
          <a:blip r:embed="rId2"/>
          <a:srcRect l="26476" r="27286" b="2"/>
          <a:stretch/>
        </p:blipFill>
        <p:spPr bwMode="auto">
          <a:xfrm>
            <a:off x="7410517" y="1258529"/>
            <a:ext cx="3832042" cy="4330205"/>
          </a:xfrm>
          <a:prstGeom prst="rect">
            <a:avLst/>
          </a:prstGeom>
          <a:extLst>
            <a:ext uri="{53640926-AAD7-44D8-BBD7-CCE9431645EC}">
              <a14:shadowObscured xmlns:a14="http://schemas.microsoft.com/office/drawing/2010/main"/>
            </a:ext>
          </a:extLst>
        </p:spPr>
      </p:pic>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10678331" y="5915888"/>
            <a:ext cx="1062155" cy="490599"/>
          </a:xfrm>
        </p:spPr>
        <p:txBody>
          <a:bodyPr>
            <a:normAutofit/>
          </a:bodyPr>
          <a:lstStyle/>
          <a:p>
            <a:pPr>
              <a:spcAft>
                <a:spcPts val="600"/>
              </a:spcAft>
            </a:pPr>
            <a:fld id="{D8DA9DAA-006C-4F4B-980E-E3DF019B24E2}" type="slidenum">
              <a:rPr lang="en-US" b="1" cap="all" spc="100" smtClean="0"/>
              <a:pPr>
                <a:spcAft>
                  <a:spcPts val="600"/>
                </a:spcAft>
              </a:pPr>
              <a:t>6</a:t>
            </a:fld>
            <a:endParaRPr lang="en-US" b="1" cap="all" spc="100"/>
          </a:p>
        </p:txBody>
      </p:sp>
    </p:spTree>
    <p:extLst>
      <p:ext uri="{BB962C8B-B14F-4D97-AF65-F5344CB8AC3E}">
        <p14:creationId xmlns:p14="http://schemas.microsoft.com/office/powerpoint/2010/main" val="2795825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10000" y="447188"/>
            <a:ext cx="10571998" cy="970450"/>
          </a:xfrm>
        </p:spPr>
        <p:txBody>
          <a:bodyPr>
            <a:normAutofit/>
          </a:bodyPr>
          <a:lstStyle/>
          <a:p>
            <a:r>
              <a:rPr lang="en-US"/>
              <a:t>Model Selection</a:t>
            </a:r>
          </a:p>
        </p:txBody>
      </p:sp>
      <p:sp>
        <p:nvSpPr>
          <p:cNvPr id="3" name="Content Placeholder 2">
            <a:extLst>
              <a:ext uri="{FF2B5EF4-FFF2-40B4-BE49-F238E27FC236}">
                <a16:creationId xmlns:a16="http://schemas.microsoft.com/office/drawing/2014/main" id="{9C794A5E-77E1-820C-DA35-7FDEFBC38641}"/>
              </a:ext>
            </a:extLst>
          </p:cNvPr>
          <p:cNvSpPr>
            <a:spLocks noGrp="1"/>
          </p:cNvSpPr>
          <p:nvPr>
            <p:ph idx="1"/>
          </p:nvPr>
        </p:nvSpPr>
        <p:spPr>
          <a:xfrm>
            <a:off x="283535" y="2509284"/>
            <a:ext cx="4292789" cy="3784009"/>
          </a:xfrm>
        </p:spPr>
        <p:txBody>
          <a:bodyPr>
            <a:normAutofit fontScale="92500"/>
          </a:bodyPr>
          <a:lstStyle/>
          <a:p>
            <a:pPr marL="0" indent="0">
              <a:lnSpc>
                <a:spcPct val="90000"/>
              </a:lnSpc>
              <a:buNone/>
            </a:pPr>
            <a:r>
              <a:rPr lang="en-US" sz="2400">
                <a:latin typeface="+mj-lt"/>
              </a:rPr>
              <a:t>Jurassic2 from AI21Studio labs </a:t>
            </a:r>
          </a:p>
          <a:p>
            <a:pPr>
              <a:lnSpc>
                <a:spcPct val="90000"/>
              </a:lnSpc>
              <a:buFont typeface="Arial" charset="2"/>
              <a:buChar char="•"/>
            </a:pPr>
            <a:endParaRPr lang="en-US" sz="1200">
              <a:latin typeface="+mj-lt"/>
            </a:endParaRPr>
          </a:p>
          <a:p>
            <a:pPr marL="0" marR="0" indent="0">
              <a:lnSpc>
                <a:spcPct val="90000"/>
              </a:lnSpc>
              <a:spcBef>
                <a:spcPts val="0"/>
              </a:spcBef>
              <a:spcAft>
                <a:spcPts val="800"/>
              </a:spcAft>
              <a:buNone/>
            </a:pPr>
            <a:r>
              <a:rPr lang="en-US" sz="1200" kern="100">
                <a:effectLst/>
                <a:latin typeface="Aptos" panose="020B0004020202020204" pitchFamily="34" charset="0"/>
                <a:ea typeface="Aptos" panose="020B0004020202020204" pitchFamily="34" charset="0"/>
                <a:cs typeface="Times New Roman" panose="02020603050405020304" pitchFamily="18" charset="0"/>
              </a:rPr>
              <a:t>	</a:t>
            </a:r>
            <a:r>
              <a:rPr lang="en-US" sz="1600" kern="100">
                <a:effectLst/>
                <a:latin typeface="Aptos" panose="020B0004020202020204" pitchFamily="34" charset="0"/>
                <a:ea typeface="Aptos" panose="020B0004020202020204" pitchFamily="34" charset="0"/>
                <a:cs typeface="Times New Roman" panose="02020603050405020304" pitchFamily="18" charset="0"/>
              </a:rPr>
              <a:t>Upon evaluating Jurassic-2 from AI21 Studio Labs for our application, we found that while it met our expectations in terms of response quality, it presented a critical operational limitation. Jurassic-2's current capabilities do not extend to processing inputs in non-image file formats, such as JSON. Our system relies on JSON files to encapsulate the contextual framework of our policies, an essential feature for our operational requirements. Due to this limitation, which directly impacts our ability to use Jurassic-2 in our policy context understanding process, we have decided not to integrate Jurassic-2 into our workflow.</a:t>
            </a:r>
          </a:p>
          <a:p>
            <a:pPr>
              <a:lnSpc>
                <a:spcPct val="90000"/>
              </a:lnSpc>
              <a:buFont typeface="Arial" charset="2"/>
              <a:buChar char="•"/>
            </a:pPr>
            <a:endParaRPr lang="en-US" sz="1200">
              <a:latin typeface="+mj-lt"/>
            </a:endParaRP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10317045" y="6129338"/>
            <a:ext cx="1062155" cy="490599"/>
          </a:xfrm>
        </p:spPr>
        <p:txBody>
          <a:bodyPr>
            <a:normAutofit/>
          </a:bodyPr>
          <a:lstStyle/>
          <a:p>
            <a:pPr>
              <a:spcAft>
                <a:spcPts val="600"/>
              </a:spcAft>
            </a:pPr>
            <a:fld id="{D8DA9DAA-006C-4F4B-980E-E3DF019B24E2}" type="slidenum">
              <a:rPr lang="en-US" b="1" cap="all" spc="100" smtClean="0"/>
              <a:pPr>
                <a:spcAft>
                  <a:spcPts val="600"/>
                </a:spcAft>
              </a:pPr>
              <a:t>7</a:t>
            </a:fld>
            <a:endParaRPr lang="en-US" b="1" cap="all" spc="100"/>
          </a:p>
        </p:txBody>
      </p:sp>
      <p:pic>
        <p:nvPicPr>
          <p:cNvPr id="5" name="Picture 4" descr="A screenshot of a computer&#10;&#10;Description automatically generated">
            <a:extLst>
              <a:ext uri="{FF2B5EF4-FFF2-40B4-BE49-F238E27FC236}">
                <a16:creationId xmlns:a16="http://schemas.microsoft.com/office/drawing/2014/main" id="{6F5836E3-635A-616A-8C24-483FCEAAE9CE}"/>
              </a:ext>
            </a:extLst>
          </p:cNvPr>
          <p:cNvPicPr>
            <a:picLocks noChangeAspect="1"/>
          </p:cNvPicPr>
          <p:nvPr/>
        </p:nvPicPr>
        <p:blipFill>
          <a:blip r:embed="rId2"/>
          <a:stretch>
            <a:fillRect/>
          </a:stretch>
        </p:blipFill>
        <p:spPr>
          <a:xfrm>
            <a:off x="5101851" y="2639058"/>
            <a:ext cx="6277349" cy="3264222"/>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040338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10000" y="447188"/>
            <a:ext cx="10571998" cy="970450"/>
          </a:xfrm>
        </p:spPr>
        <p:txBody>
          <a:bodyPr>
            <a:normAutofit/>
          </a:bodyPr>
          <a:lstStyle/>
          <a:p>
            <a:r>
              <a:rPr lang="en-US"/>
              <a:t>Model Selection</a:t>
            </a:r>
          </a:p>
        </p:txBody>
      </p:sp>
      <p:sp>
        <p:nvSpPr>
          <p:cNvPr id="3" name="Content Placeholder 2">
            <a:extLst>
              <a:ext uri="{FF2B5EF4-FFF2-40B4-BE49-F238E27FC236}">
                <a16:creationId xmlns:a16="http://schemas.microsoft.com/office/drawing/2014/main" id="{9C794A5E-77E1-820C-DA35-7FDEFBC38641}"/>
              </a:ext>
            </a:extLst>
          </p:cNvPr>
          <p:cNvSpPr>
            <a:spLocks noGrp="1"/>
          </p:cNvSpPr>
          <p:nvPr>
            <p:ph idx="1"/>
          </p:nvPr>
        </p:nvSpPr>
        <p:spPr>
          <a:xfrm>
            <a:off x="333155" y="2576451"/>
            <a:ext cx="4356584" cy="3798186"/>
          </a:xfrm>
        </p:spPr>
        <p:txBody>
          <a:bodyPr>
            <a:normAutofit lnSpcReduction="10000"/>
          </a:bodyPr>
          <a:lstStyle/>
          <a:p>
            <a:pPr marL="0" indent="0">
              <a:lnSpc>
                <a:spcPct val="90000"/>
              </a:lnSpc>
              <a:buNone/>
            </a:pPr>
            <a:r>
              <a:rPr lang="en-US" sz="2400">
                <a:latin typeface="+mj-lt"/>
              </a:rPr>
              <a:t>OpenAI Assistants (GPT4)  </a:t>
            </a:r>
          </a:p>
          <a:p>
            <a:pPr>
              <a:lnSpc>
                <a:spcPct val="90000"/>
              </a:lnSpc>
              <a:buFont typeface="Arial" charset="2"/>
              <a:buChar char="•"/>
            </a:pPr>
            <a:endParaRPr lang="en-US" sz="1500">
              <a:latin typeface="+mj-lt"/>
            </a:endParaRPr>
          </a:p>
          <a:p>
            <a:pPr marL="0" marR="0" indent="0">
              <a:lnSpc>
                <a:spcPct val="90000"/>
              </a:lnSpc>
              <a:spcBef>
                <a:spcPts val="0"/>
              </a:spcBef>
              <a:spcAft>
                <a:spcPts val="800"/>
              </a:spcAft>
              <a:buNone/>
            </a:pPr>
            <a:r>
              <a:rPr lang="en-US" sz="1500" kern="100">
                <a:effectLst/>
                <a:latin typeface="Aptos" panose="020B0004020202020204" pitchFamily="34" charset="0"/>
                <a:ea typeface="Aptos" panose="020B0004020202020204" pitchFamily="34" charset="0"/>
                <a:cs typeface="Times New Roman" panose="02020603050405020304" pitchFamily="18" charset="0"/>
              </a:rPr>
              <a:t>	</a:t>
            </a:r>
            <a:r>
              <a:rPr lang="en-US" kern="100">
                <a:effectLst/>
                <a:latin typeface="Aptos" panose="020B0004020202020204" pitchFamily="34" charset="0"/>
                <a:ea typeface="Aptos" panose="020B0004020202020204" pitchFamily="34" charset="0"/>
                <a:cs typeface="Times New Roman" panose="02020603050405020304" pitchFamily="18" charset="0"/>
              </a:rPr>
              <a:t>In our evaluation of OpenAI's GPT-4 for our project requirements, we achieved precisely the responses we anticipated. The capability to feed JSON files containing policy data into the assistants proved pivotal, allowing us to fine-tune the model specifically for our use-case. This functionality facilitated an efficient extraction of the necessary content from the responses provided by the assistant. GPT-4 met all our critical criteria, underpinning our decision to integrate this technology into our system.</a:t>
            </a:r>
          </a:p>
          <a:p>
            <a:pPr>
              <a:lnSpc>
                <a:spcPct val="90000"/>
              </a:lnSpc>
              <a:buFont typeface="Arial" charset="2"/>
              <a:buChar char="•"/>
            </a:pPr>
            <a:endParaRPr lang="en-US" sz="1500">
              <a:latin typeface="+mj-lt"/>
            </a:endParaRP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10317045" y="6129338"/>
            <a:ext cx="1062155" cy="490599"/>
          </a:xfrm>
        </p:spPr>
        <p:txBody>
          <a:bodyPr>
            <a:normAutofit/>
          </a:bodyPr>
          <a:lstStyle/>
          <a:p>
            <a:pPr>
              <a:spcAft>
                <a:spcPts val="600"/>
              </a:spcAft>
            </a:pPr>
            <a:fld id="{D8DA9DAA-006C-4F4B-980E-E3DF019B24E2}" type="slidenum">
              <a:rPr lang="en-US" b="1" cap="all" spc="100" smtClean="0"/>
              <a:pPr>
                <a:spcAft>
                  <a:spcPts val="600"/>
                </a:spcAft>
              </a:pPr>
              <a:t>8</a:t>
            </a:fld>
            <a:endParaRPr lang="en-US" b="1" cap="all" spc="100"/>
          </a:p>
        </p:txBody>
      </p:sp>
      <p:pic>
        <p:nvPicPr>
          <p:cNvPr id="2" name="Picture 1" descr="A screenshot of a computer&#10;&#10;Description automatically generated">
            <a:extLst>
              <a:ext uri="{FF2B5EF4-FFF2-40B4-BE49-F238E27FC236}">
                <a16:creationId xmlns:a16="http://schemas.microsoft.com/office/drawing/2014/main" id="{B69D5AEC-FB0D-841A-8E9F-D4EFB46AA5C0}"/>
              </a:ext>
            </a:extLst>
          </p:cNvPr>
          <p:cNvPicPr>
            <a:picLocks noChangeAspect="1"/>
          </p:cNvPicPr>
          <p:nvPr/>
        </p:nvPicPr>
        <p:blipFill>
          <a:blip r:embed="rId2"/>
          <a:stretch>
            <a:fillRect/>
          </a:stretch>
        </p:blipFill>
        <p:spPr>
          <a:xfrm>
            <a:off x="5101851" y="2631212"/>
            <a:ext cx="6277349" cy="3279914"/>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690722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10000" y="447188"/>
            <a:ext cx="10571998" cy="970450"/>
          </a:xfrm>
        </p:spPr>
        <p:txBody>
          <a:bodyPr>
            <a:normAutofit/>
          </a:bodyPr>
          <a:lstStyle/>
          <a:p>
            <a:r>
              <a:rPr lang="en-US"/>
              <a:t>Image to Text Model Selection</a:t>
            </a:r>
          </a:p>
        </p:txBody>
      </p:sp>
      <p:sp>
        <p:nvSpPr>
          <p:cNvPr id="3" name="Content Placeholder 2">
            <a:extLst>
              <a:ext uri="{FF2B5EF4-FFF2-40B4-BE49-F238E27FC236}">
                <a16:creationId xmlns:a16="http://schemas.microsoft.com/office/drawing/2014/main" id="{9C794A5E-77E1-820C-DA35-7FDEFBC38641}"/>
              </a:ext>
            </a:extLst>
          </p:cNvPr>
          <p:cNvSpPr>
            <a:spLocks noGrp="1"/>
          </p:cNvSpPr>
          <p:nvPr>
            <p:ph idx="1"/>
          </p:nvPr>
        </p:nvSpPr>
        <p:spPr>
          <a:xfrm>
            <a:off x="388372" y="2355580"/>
            <a:ext cx="4349309" cy="4149605"/>
          </a:xfrm>
        </p:spPr>
        <p:txBody>
          <a:bodyPr>
            <a:normAutofit lnSpcReduction="10000"/>
          </a:bodyPr>
          <a:lstStyle/>
          <a:p>
            <a:pPr marL="0" marR="0" lvl="0" indent="0">
              <a:buNone/>
            </a:pPr>
            <a:r>
              <a:rPr lang="en-US" sz="2800">
                <a:latin typeface="+mj-lt"/>
              </a:rPr>
              <a:t>BLIP and CLIP:</a:t>
            </a:r>
          </a:p>
          <a:p>
            <a:pPr marL="0" marR="0" indent="0">
              <a:lnSpc>
                <a:spcPct val="90000"/>
              </a:lnSpc>
              <a:buNone/>
            </a:pPr>
            <a:r>
              <a:rPr lang="en-US" sz="1800" kern="100">
                <a:effectLst/>
                <a:latin typeface="Aptos"/>
                <a:ea typeface="Aptos" panose="020B0004020202020204" pitchFamily="34" charset="0"/>
                <a:cs typeface="Times New Roman"/>
              </a:rPr>
              <a:t>In our assessment of the BLIP and CLIP image caption generators, we found that neither tool sufficiently captured the full context of the images. Despite their potential, the captions produced by both generators consistently fell short in comprehensively reflecting the detailed content and intended meanings of the images. Due to these limitations, which critically affected the effectiveness of our image understanding processes, we made the decision to discontinue the use of both the BLIP and CLIP caption generators in our projects.</a:t>
            </a:r>
            <a:endParaRPr lang="en-US" sz="1500">
              <a:effectLst/>
              <a:latin typeface="Aptos" panose="020B0004020202020204" pitchFamily="34" charset="0"/>
              <a:ea typeface="Aptos" panose="020B0004020202020204" pitchFamily="34" charset="0"/>
              <a:cs typeface="Times New Roman"/>
            </a:endParaRPr>
          </a:p>
          <a:p>
            <a:pPr>
              <a:lnSpc>
                <a:spcPct val="90000"/>
              </a:lnSpc>
              <a:buFont typeface="Arial" charset="2"/>
              <a:buChar char="•"/>
            </a:pPr>
            <a:endParaRPr lang="en-US" sz="1500">
              <a:latin typeface="+mj-lt"/>
            </a:endParaRP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10317045" y="6129338"/>
            <a:ext cx="1062155" cy="490599"/>
          </a:xfrm>
        </p:spPr>
        <p:txBody>
          <a:bodyPr>
            <a:normAutofit/>
          </a:bodyPr>
          <a:lstStyle/>
          <a:p>
            <a:pPr>
              <a:spcAft>
                <a:spcPts val="600"/>
              </a:spcAft>
            </a:pPr>
            <a:fld id="{D8DA9DAA-006C-4F4B-980E-E3DF019B24E2}" type="slidenum">
              <a:rPr lang="en-US" b="1" cap="all" spc="100" smtClean="0"/>
              <a:pPr>
                <a:spcAft>
                  <a:spcPts val="600"/>
                </a:spcAft>
              </a:pPr>
              <a:t>9</a:t>
            </a:fld>
            <a:endParaRPr lang="en-US" b="1" cap="all" spc="100"/>
          </a:p>
        </p:txBody>
      </p:sp>
      <p:pic>
        <p:nvPicPr>
          <p:cNvPr id="6" name="Picture 5" descr="A screenshot of a computer&#10;&#10;Description automatically generated">
            <a:extLst>
              <a:ext uri="{FF2B5EF4-FFF2-40B4-BE49-F238E27FC236}">
                <a16:creationId xmlns:a16="http://schemas.microsoft.com/office/drawing/2014/main" id="{ED8EAD21-4F98-F7A6-095D-594451A45C5E}"/>
              </a:ext>
            </a:extLst>
          </p:cNvPr>
          <p:cNvPicPr>
            <a:picLocks noChangeAspect="1"/>
          </p:cNvPicPr>
          <p:nvPr/>
        </p:nvPicPr>
        <p:blipFill>
          <a:blip r:embed="rId2"/>
          <a:stretch>
            <a:fillRect/>
          </a:stretch>
        </p:blipFill>
        <p:spPr>
          <a:xfrm>
            <a:off x="5134842" y="2732291"/>
            <a:ext cx="6253605" cy="3398650"/>
          </a:xfrm>
          <a:prstGeom prst="rect">
            <a:avLst/>
          </a:prstGeom>
        </p:spPr>
      </p:pic>
    </p:spTree>
    <p:extLst>
      <p:ext uri="{BB962C8B-B14F-4D97-AF65-F5344CB8AC3E}">
        <p14:creationId xmlns:p14="http://schemas.microsoft.com/office/powerpoint/2010/main" val="16688303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3684CFE443CED45800A8B7DFE0F8C42" ma:contentTypeVersion="17" ma:contentTypeDescription="Create a new document." ma:contentTypeScope="" ma:versionID="58e5f4ef738defd1ede5ae7bb9527e40">
  <xsd:schema xmlns:xsd="http://www.w3.org/2001/XMLSchema" xmlns:xs="http://www.w3.org/2001/XMLSchema" xmlns:p="http://schemas.microsoft.com/office/2006/metadata/properties" xmlns:ns3="49c6e613-6208-4e34-8973-6104e08a7c76" xmlns:ns4="9e4b93a1-6be6-49a1-94b1-88276b06d7b9" targetNamespace="http://schemas.microsoft.com/office/2006/metadata/properties" ma:root="true" ma:fieldsID="133cd69aeb24e6fb177b3186433a65f1" ns3:_="" ns4:_="">
    <xsd:import namespace="49c6e613-6208-4e34-8973-6104e08a7c76"/>
    <xsd:import namespace="9e4b93a1-6be6-49a1-94b1-88276b06d7b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4:SharedWithUsers" minOccurs="0"/>
                <xsd:element ref="ns4:SharedWithDetails" minOccurs="0"/>
                <xsd:element ref="ns4:SharingHintHash" minOccurs="0"/>
                <xsd:element ref="ns3:MediaServiceObjectDetectorVersions" minOccurs="0"/>
                <xsd:element ref="ns3:MediaServiceGenerationTime" minOccurs="0"/>
                <xsd:element ref="ns3:MediaServiceEventHashCode" minOccurs="0"/>
                <xsd:element ref="ns3:MediaServiceDateTaken" minOccurs="0"/>
                <xsd:element ref="ns3:MediaServiceAutoTags" minOccurs="0"/>
                <xsd:element ref="ns3:MediaLengthInSeconds" minOccurs="0"/>
                <xsd:element ref="ns3:MediaServiceSystemTags" minOccurs="0"/>
                <xsd:element ref="ns3:MediaServiceSearchPropertie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c6e613-6208-4e34-8973-6104e08a7c7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AutoTags" ma:index="20" nillable="true" ma:displayName="Tags" ma:internalName="MediaServiceAutoTags"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CR" ma:index="2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e4b93a1-6be6-49a1-94b1-88276b06d7b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49c6e613-6208-4e34-8973-6104e08a7c76" xsi:nil="true"/>
    <_activity xmlns="49c6e613-6208-4e34-8973-6104e08a7c76" xsi:nil="true"/>
  </documentManagement>
</p:properties>
</file>

<file path=customXml/itemProps1.xml><?xml version="1.0" encoding="utf-8"?>
<ds:datastoreItem xmlns:ds="http://schemas.openxmlformats.org/officeDocument/2006/customXml" ds:itemID="{A0490594-1D6A-49FF-AEC4-8744E6F19C19}">
  <ds:schemaRefs>
    <ds:schemaRef ds:uri="49c6e613-6208-4e34-8973-6104e08a7c76"/>
    <ds:schemaRef ds:uri="9e4b93a1-6be6-49a1-94b1-88276b06d7b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F979E8A1-055A-4751-97E9-E6B1F9E21214}">
  <ds:schemaRefs>
    <ds:schemaRef ds:uri="http://schemas.microsoft.com/sharepoint/v3/contenttype/forms"/>
  </ds:schemaRefs>
</ds:datastoreItem>
</file>

<file path=customXml/itemProps3.xml><?xml version="1.0" encoding="utf-8"?>
<ds:datastoreItem xmlns:ds="http://schemas.openxmlformats.org/officeDocument/2006/customXml" ds:itemID="{99D08CD0-82A3-4566-9B63-BB91B2D89764}">
  <ds:schemaRefs>
    <ds:schemaRef ds:uri="http://purl.org/dc/elements/1.1/"/>
    <ds:schemaRef ds:uri="http://www.w3.org/XML/1998/namespace"/>
    <ds:schemaRef ds:uri="9e4b93a1-6be6-49a1-94b1-88276b06d7b9"/>
    <ds:schemaRef ds:uri="http://schemas.microsoft.com/office/2006/documentManagement/types"/>
    <ds:schemaRef ds:uri="http://schemas.microsoft.com/office/infopath/2007/PartnerControls"/>
    <ds:schemaRef ds:uri="http://schemas.openxmlformats.org/package/2006/metadata/core-properties"/>
    <ds:schemaRef ds:uri="http://purl.org/dc/terms/"/>
    <ds:schemaRef ds:uri="49c6e613-6208-4e34-8973-6104e08a7c76"/>
    <ds:schemaRef ds:uri="http://schemas.microsoft.com/office/2006/metadata/properties"/>
    <ds:schemaRef ds:uri="http://purl.org/dc/dcmitype/"/>
  </ds:schemaRefs>
</ds:datastoreItem>
</file>

<file path=docMetadata/LabelInfo.xml><?xml version="1.0" encoding="utf-8"?>
<clbl:labelList xmlns:clbl="http://schemas.microsoft.com/office/2020/mipLabelMetadata">
  <clbl:label id="{111216ff-38bd-4bdb-88af-976068a6f500}" enabled="1" method="Privileged" siteId="{a8eec281-aaa3-4dae-ac9b-9a398b9215e7}" removed="0"/>
</clbl:labelList>
</file>

<file path=docProps/app.xml><?xml version="1.0" encoding="utf-8"?>
<Properties xmlns="http://schemas.openxmlformats.org/officeDocument/2006/extended-properties" xmlns:vt="http://schemas.openxmlformats.org/officeDocument/2006/docPropsVTypes">
  <Template>SafeFeed AI</Template>
  <TotalTime>1</TotalTime>
  <Words>1679</Words>
  <Application>Microsoft Macintosh PowerPoint</Application>
  <PresentationFormat>Widescreen</PresentationFormat>
  <Paragraphs>150</Paragraphs>
  <Slides>27</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Aptos</vt:lpstr>
      <vt:lpstr>Arial</vt:lpstr>
      <vt:lpstr>Bahnschrift</vt:lpstr>
      <vt:lpstr>Bahnschrift Light</vt:lpstr>
      <vt:lpstr>Calibri</vt:lpstr>
      <vt:lpstr>Century Gothic</vt:lpstr>
      <vt:lpstr>Symbol</vt:lpstr>
      <vt:lpstr>Wingdings 2</vt:lpstr>
      <vt:lpstr>Quotable</vt:lpstr>
      <vt:lpstr>SAFE FEED</vt:lpstr>
      <vt:lpstr>Problem Statement</vt:lpstr>
      <vt:lpstr>INTRODUCTION</vt:lpstr>
      <vt:lpstr>FEATURES</vt:lpstr>
      <vt:lpstr>TOOLS &amp; MODELS USED</vt:lpstr>
      <vt:lpstr>Model Selection</vt:lpstr>
      <vt:lpstr>Model Selection</vt:lpstr>
      <vt:lpstr>Model Selection</vt:lpstr>
      <vt:lpstr>Image to Text Model Selection</vt:lpstr>
      <vt:lpstr>Image to Text Model Selection</vt:lpstr>
      <vt:lpstr>Image to Text Model Selection</vt:lpstr>
      <vt:lpstr>Content Moderation with OpenAI's Moderation API</vt:lpstr>
      <vt:lpstr>ARCHITECTURE DIAGRAM</vt:lpstr>
      <vt:lpstr>Mage AI Pipeline</vt:lpstr>
      <vt:lpstr>PowerPoint Presentation</vt:lpstr>
      <vt:lpstr>Submission Content Moderation – Custom Block</vt:lpstr>
      <vt:lpstr>Reddit Comments Extractor - Data Loader</vt:lpstr>
      <vt:lpstr>Comment Content Moderation – Custom Block</vt:lpstr>
      <vt:lpstr>Combine Categories – Transformer Block</vt:lpstr>
      <vt:lpstr>Export Data to Snowflake - Data Exporter</vt:lpstr>
      <vt:lpstr>User Dashboard</vt:lpstr>
      <vt:lpstr>User Dashboard</vt:lpstr>
      <vt:lpstr>Policy Checker Assistant</vt:lpstr>
      <vt:lpstr>Policy guide Chatbot </vt:lpstr>
      <vt:lpstr>Policy guide assistant</vt:lpstr>
      <vt:lpstr>Policy customizer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 FEED AI</dc:title>
  <dc:creator>Lakshman Raaj Senthil Nathan</dc:creator>
  <cp:lastModifiedBy>Sruthi Bhaskar</cp:lastModifiedBy>
  <cp:revision>2</cp:revision>
  <dcterms:created xsi:type="dcterms:W3CDTF">2024-04-26T15:44:55Z</dcterms:created>
  <dcterms:modified xsi:type="dcterms:W3CDTF">2024-04-28T05:56:17Z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0x01010023684CFE443CED45800A8B7DFE0F8C42</vt:lpwstr>
  </property>
  <property fmtid="{D5CDD505-2E9C-101B-9397-08002B2CF9AE}" pid="3" name="MediaServiceImageTags">
    <vt:lpwstr/>
  </property>
</Properties>
</file>